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Quattrocento Sans" charset="-122" pitchFamily="34"/>
      <p:regular r:id="rId24"/>
    </p:embeddedFont>
    <p:embeddedFont>
      <p:font typeface="Sorts Mill Goudy" charset="-122" pitchFamily="34"/>
      <p:regular r:id="rId25"/>
    </p:embeddedFon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goodlab.hk/33eedce4576b986e6c65b15338f7ee34e2f117ec.jpg">    </p:cNvPr>
          <p:cNvPicPr>
            <a:picLocks noChangeAspect="1"/>
          </p:cNvPicPr>
          <p:nvPr/>
        </p:nvPicPr>
        <p:blipFill>
          <a:blip r:embed="rId1"/>
          <a:srcRect l="0" r="0" t="7802" b="78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E403B">
                  <a:alpha val="85000"/>
                </a:srgbClr>
              </a:gs>
              <a:gs pos="50000">
                <a:srgbClr val="2E403B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871538"/>
            <a:ext cx="4276725" cy="428625"/>
          </a:xfrm>
          <a:custGeom>
            <a:avLst/>
            <a:gdLst/>
            <a:ahLst/>
            <a:cxnLst/>
            <a:rect l="l" t="t" r="r" b="b"/>
            <a:pathLst>
              <a:path w="4276725" h="428625">
                <a:moveTo>
                  <a:pt x="214313" y="0"/>
                </a:moveTo>
                <a:lnTo>
                  <a:pt x="4062412" y="0"/>
                </a:lnTo>
                <a:cubicBezTo>
                  <a:pt x="4180695" y="0"/>
                  <a:pt x="4276725" y="96030"/>
                  <a:pt x="4276725" y="214313"/>
                </a:cubicBezTo>
                <a:lnTo>
                  <a:pt x="4276725" y="214313"/>
                </a:lnTo>
                <a:cubicBezTo>
                  <a:pt x="4276725" y="332595"/>
                  <a:pt x="4180695" y="428625"/>
                  <a:pt x="4062412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 w="1270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952500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68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PLATFORM FOR CULTURAL HARMONY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38325"/>
            <a:ext cx="72771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KYK Foundation: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Bridging Communities,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Building Integration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714875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Digital Platform Promoting Hong Kong-Pakistani Cultural Harmony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94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Shape 6"/>
          <p:cNvSpPr/>
          <p:nvPr/>
        </p:nvSpPr>
        <p:spPr>
          <a:xfrm>
            <a:off x="533400" y="609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7603" y="38889"/>
                </a:moveTo>
                <a:lnTo>
                  <a:pt x="114300" y="48131"/>
                </a:lnTo>
                <a:lnTo>
                  <a:pt x="120997" y="38889"/>
                </a:lnTo>
                <a:cubicBezTo>
                  <a:pt x="132159" y="23440"/>
                  <a:pt x="150108" y="14288"/>
                  <a:pt x="169173" y="14288"/>
                </a:cubicBezTo>
                <a:cubicBezTo>
                  <a:pt x="201990" y="14288"/>
                  <a:pt x="228600" y="40898"/>
                  <a:pt x="228600" y="73715"/>
                </a:cubicBezTo>
                <a:lnTo>
                  <a:pt x="228600" y="74875"/>
                </a:lnTo>
                <a:cubicBezTo>
                  <a:pt x="228600" y="124971"/>
                  <a:pt x="166137" y="183148"/>
                  <a:pt x="133543" y="208017"/>
                </a:cubicBezTo>
                <a:cubicBezTo>
                  <a:pt x="128007" y="212214"/>
                  <a:pt x="121221" y="214313"/>
                  <a:pt x="114300" y="214313"/>
                </a:cubicBezTo>
                <a:cubicBezTo>
                  <a:pt x="107379" y="214313"/>
                  <a:pt x="100548" y="212259"/>
                  <a:pt x="95057" y="208017"/>
                </a:cubicBezTo>
                <a:cubicBezTo>
                  <a:pt x="62463" y="183148"/>
                  <a:pt x="0" y="124971"/>
                  <a:pt x="0" y="74875"/>
                </a:cubicBezTo>
                <a:lnTo>
                  <a:pt x="0" y="73715"/>
                </a:lnTo>
                <a:cubicBezTo>
                  <a:pt x="0" y="40898"/>
                  <a:pt x="26610" y="14288"/>
                  <a:pt x="59427" y="14288"/>
                </a:cubicBezTo>
                <a:cubicBezTo>
                  <a:pt x="78492" y="14288"/>
                  <a:pt x="96441" y="23440"/>
                  <a:pt x="107603" y="3888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0" name="Text 7"/>
          <p:cNvSpPr/>
          <p:nvPr/>
        </p:nvSpPr>
        <p:spPr>
          <a:xfrm>
            <a:off x="1066800" y="5962650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Continuing the Spirit of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6800" y="6191250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Kung Yung Koon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866686" y="6248400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8F5F2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January 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APPROACH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Three Pillars of Digital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our website creates meaningful connections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428750"/>
            <a:ext cx="3705225" cy="4381500"/>
          </a:xfrm>
          <a:custGeom>
            <a:avLst/>
            <a:gdLst/>
            <a:ahLst/>
            <a:cxnLst/>
            <a:rect l="l" t="t" r="r" b="b"/>
            <a:pathLst>
              <a:path w="3705225" h="43815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267194"/>
                </a:lnTo>
                <a:cubicBezTo>
                  <a:pt x="3705225" y="4330323"/>
                  <a:pt x="3654048" y="4381500"/>
                  <a:pt x="3590919" y="4381500"/>
                </a:cubicBezTo>
                <a:lnTo>
                  <a:pt x="114306" y="4381500"/>
                </a:lnTo>
                <a:cubicBezTo>
                  <a:pt x="51177" y="4381500"/>
                  <a:pt x="0" y="4330323"/>
                  <a:pt x="0" y="42671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4287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Shape 5"/>
          <p:cNvSpPr/>
          <p:nvPr/>
        </p:nvSpPr>
        <p:spPr>
          <a:xfrm>
            <a:off x="1968401" y="1733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8" name="Shape 6"/>
          <p:cNvSpPr/>
          <p:nvPr/>
        </p:nvSpPr>
        <p:spPr>
          <a:xfrm>
            <a:off x="2120801" y="1885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1008459" y="2381250"/>
            <a:ext cx="2457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Cultural Exchange Hub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6750" y="2838450"/>
            <a:ext cx="321945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Providing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information about Pakistani culture, history, and traditions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foster understanding and appreciation among the Chinese community.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85800" y="44410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2" name="Text 10"/>
          <p:cNvSpPr/>
          <p:nvPr/>
        </p:nvSpPr>
        <p:spPr>
          <a:xfrm>
            <a:off x="933450" y="4383881"/>
            <a:ext cx="196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education resources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5800" y="474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4" name="Text 12"/>
          <p:cNvSpPr/>
          <p:nvPr/>
        </p:nvSpPr>
        <p:spPr>
          <a:xfrm>
            <a:off x="933450" y="4688681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Festival and celebration guides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85800" y="5050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6" name="Text 14"/>
          <p:cNvSpPr/>
          <p:nvPr/>
        </p:nvSpPr>
        <p:spPr>
          <a:xfrm>
            <a:off x="933450" y="4993481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Religious and dietary information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5800" y="53554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8" name="Text 16"/>
          <p:cNvSpPr/>
          <p:nvPr/>
        </p:nvSpPr>
        <p:spPr>
          <a:xfrm>
            <a:off x="933450" y="5298281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Immigration history stories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41750" y="1428750"/>
            <a:ext cx="3705225" cy="4381500"/>
          </a:xfrm>
          <a:custGeom>
            <a:avLst/>
            <a:gdLst/>
            <a:ahLst/>
            <a:cxnLst/>
            <a:rect l="l" t="t" r="r" b="b"/>
            <a:pathLst>
              <a:path w="3705225" h="43815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267194"/>
                </a:lnTo>
                <a:cubicBezTo>
                  <a:pt x="3705225" y="4330323"/>
                  <a:pt x="3654048" y="4381500"/>
                  <a:pt x="3590919" y="4381500"/>
                </a:cubicBezTo>
                <a:lnTo>
                  <a:pt x="114306" y="4381500"/>
                </a:lnTo>
                <a:cubicBezTo>
                  <a:pt x="51177" y="4381500"/>
                  <a:pt x="0" y="4330323"/>
                  <a:pt x="0" y="42671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4241750" y="14287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1" name="Shape 19"/>
          <p:cNvSpPr/>
          <p:nvPr/>
        </p:nvSpPr>
        <p:spPr>
          <a:xfrm>
            <a:off x="5829151" y="1733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2" name="Shape 20"/>
          <p:cNvSpPr/>
          <p:nvPr/>
        </p:nvSpPr>
        <p:spPr>
          <a:xfrm>
            <a:off x="5967264" y="18859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23753"/>
                </a:moveTo>
                <a:lnTo>
                  <a:pt x="68000" y="81617"/>
                </a:lnTo>
                <a:cubicBezTo>
                  <a:pt x="65946" y="83894"/>
                  <a:pt x="66035" y="87422"/>
                  <a:pt x="68223" y="89609"/>
                </a:cubicBezTo>
                <a:cubicBezTo>
                  <a:pt x="81841" y="103227"/>
                  <a:pt x="103942" y="103227"/>
                  <a:pt x="117559" y="89609"/>
                </a:cubicBezTo>
                <a:lnTo>
                  <a:pt x="131758" y="75411"/>
                </a:lnTo>
                <a:cubicBezTo>
                  <a:pt x="133633" y="73536"/>
                  <a:pt x="135999" y="72509"/>
                  <a:pt x="138410" y="72330"/>
                </a:cubicBezTo>
                <a:cubicBezTo>
                  <a:pt x="141446" y="72063"/>
                  <a:pt x="144572" y="73089"/>
                  <a:pt x="146893" y="75411"/>
                </a:cubicBezTo>
                <a:lnTo>
                  <a:pt x="225743" y="153591"/>
                </a:lnTo>
                <a:lnTo>
                  <a:pt x="257175" y="128588"/>
                </a:lnTo>
                <a:lnTo>
                  <a:pt x="257175" y="0"/>
                </a:lnTo>
                <a:lnTo>
                  <a:pt x="207169" y="28575"/>
                </a:lnTo>
                <a:lnTo>
                  <a:pt x="196542" y="21476"/>
                </a:lnTo>
                <a:cubicBezTo>
                  <a:pt x="189488" y="16788"/>
                  <a:pt x="181228" y="14288"/>
                  <a:pt x="172745" y="14288"/>
                </a:cubicBezTo>
                <a:lnTo>
                  <a:pt x="141312" y="14288"/>
                </a:lnTo>
                <a:cubicBezTo>
                  <a:pt x="140821" y="14288"/>
                  <a:pt x="140285" y="14288"/>
                  <a:pt x="139794" y="14332"/>
                </a:cubicBezTo>
                <a:cubicBezTo>
                  <a:pt x="132249" y="14734"/>
                  <a:pt x="125150" y="18127"/>
                  <a:pt x="120060" y="23753"/>
                </a:cubicBezTo>
                <a:close/>
                <a:moveTo>
                  <a:pt x="52060" y="67285"/>
                </a:moveTo>
                <a:lnTo>
                  <a:pt x="99745" y="14288"/>
                </a:lnTo>
                <a:lnTo>
                  <a:pt x="82064" y="14288"/>
                </a:lnTo>
                <a:cubicBezTo>
                  <a:pt x="70678" y="14288"/>
                  <a:pt x="59784" y="18797"/>
                  <a:pt x="51748" y="26834"/>
                </a:cubicBezTo>
                <a:lnTo>
                  <a:pt x="0" y="85725"/>
                </a:lnTo>
                <a:lnTo>
                  <a:pt x="0" y="242888"/>
                </a:lnTo>
                <a:lnTo>
                  <a:pt x="64294" y="182166"/>
                </a:lnTo>
                <a:lnTo>
                  <a:pt x="69830" y="186764"/>
                </a:lnTo>
                <a:cubicBezTo>
                  <a:pt x="80099" y="195337"/>
                  <a:pt x="93047" y="200025"/>
                  <a:pt x="106397" y="200025"/>
                </a:cubicBezTo>
                <a:lnTo>
                  <a:pt x="113407" y="200025"/>
                </a:lnTo>
                <a:lnTo>
                  <a:pt x="110282" y="196900"/>
                </a:lnTo>
                <a:cubicBezTo>
                  <a:pt x="106085" y="192703"/>
                  <a:pt x="106085" y="185916"/>
                  <a:pt x="110282" y="181764"/>
                </a:cubicBezTo>
                <a:cubicBezTo>
                  <a:pt x="114479" y="177611"/>
                  <a:pt x="121265" y="177567"/>
                  <a:pt x="125417" y="181764"/>
                </a:cubicBezTo>
                <a:lnTo>
                  <a:pt x="143723" y="200070"/>
                </a:lnTo>
                <a:lnTo>
                  <a:pt x="147742" y="200070"/>
                </a:lnTo>
                <a:cubicBezTo>
                  <a:pt x="156270" y="200070"/>
                  <a:pt x="164619" y="198150"/>
                  <a:pt x="172209" y="194578"/>
                </a:cubicBezTo>
                <a:lnTo>
                  <a:pt x="160288" y="182612"/>
                </a:lnTo>
                <a:cubicBezTo>
                  <a:pt x="156091" y="178415"/>
                  <a:pt x="156091" y="171629"/>
                  <a:pt x="160288" y="167476"/>
                </a:cubicBezTo>
                <a:cubicBezTo>
                  <a:pt x="164485" y="163324"/>
                  <a:pt x="171271" y="163279"/>
                  <a:pt x="175424" y="167476"/>
                </a:cubicBezTo>
                <a:lnTo>
                  <a:pt x="189711" y="181764"/>
                </a:lnTo>
                <a:lnTo>
                  <a:pt x="197525" y="173950"/>
                </a:lnTo>
                <a:cubicBezTo>
                  <a:pt x="201498" y="169977"/>
                  <a:pt x="202659" y="164217"/>
                  <a:pt x="200918" y="159172"/>
                </a:cubicBezTo>
                <a:lnTo>
                  <a:pt x="139348" y="98093"/>
                </a:lnTo>
                <a:lnTo>
                  <a:pt x="132695" y="104745"/>
                </a:lnTo>
                <a:cubicBezTo>
                  <a:pt x="110683" y="126757"/>
                  <a:pt x="75054" y="126757"/>
                  <a:pt x="53042" y="104745"/>
                </a:cubicBezTo>
                <a:cubicBezTo>
                  <a:pt x="42773" y="94476"/>
                  <a:pt x="42371" y="78001"/>
                  <a:pt x="52060" y="67241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4639121" y="2381250"/>
            <a:ext cx="2914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Family Empowerment Portal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527500" y="2838450"/>
            <a:ext cx="321945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Connecting Pakistani families with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language learning resources, tutoring support, and community services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overcome barriers and achieve social mobility.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46550" y="44410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6" name="Text 24"/>
          <p:cNvSpPr/>
          <p:nvPr/>
        </p:nvSpPr>
        <p:spPr>
          <a:xfrm>
            <a:off x="4794200" y="4383881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Cantonese learning programs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46550" y="474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8" name="Text 26"/>
          <p:cNvSpPr/>
          <p:nvPr/>
        </p:nvSpPr>
        <p:spPr>
          <a:xfrm>
            <a:off x="4794200" y="4688681"/>
            <a:ext cx="1981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 tutoring connections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46550" y="5050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0" name="Text 28"/>
          <p:cNvSpPr/>
          <p:nvPr/>
        </p:nvSpPr>
        <p:spPr>
          <a:xfrm>
            <a:off x="4794200" y="4993481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Employment support resources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46550" y="53554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2" name="Text 30"/>
          <p:cNvSpPr/>
          <p:nvPr/>
        </p:nvSpPr>
        <p:spPr>
          <a:xfrm>
            <a:off x="4794200" y="5298281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service navigation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02501" y="1428750"/>
            <a:ext cx="3705225" cy="4381500"/>
          </a:xfrm>
          <a:custGeom>
            <a:avLst/>
            <a:gdLst/>
            <a:ahLst/>
            <a:cxnLst/>
            <a:rect l="l" t="t" r="r" b="b"/>
            <a:pathLst>
              <a:path w="3705225" h="43815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267194"/>
                </a:lnTo>
                <a:cubicBezTo>
                  <a:pt x="3705225" y="4330323"/>
                  <a:pt x="3654048" y="4381500"/>
                  <a:pt x="3590919" y="4381500"/>
                </a:cubicBezTo>
                <a:lnTo>
                  <a:pt x="114306" y="4381500"/>
                </a:lnTo>
                <a:cubicBezTo>
                  <a:pt x="51177" y="4381500"/>
                  <a:pt x="0" y="4330323"/>
                  <a:pt x="0" y="42671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8102501" y="14287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5" name="Shape 33"/>
          <p:cNvSpPr/>
          <p:nvPr/>
        </p:nvSpPr>
        <p:spPr>
          <a:xfrm>
            <a:off x="9690050" y="1733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Shape 34"/>
          <p:cNvSpPr/>
          <p:nvPr/>
        </p:nvSpPr>
        <p:spPr>
          <a:xfrm>
            <a:off x="9813875" y="18859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7" name="Text 35"/>
          <p:cNvSpPr/>
          <p:nvPr/>
        </p:nvSpPr>
        <p:spPr>
          <a:xfrm>
            <a:off x="8427095" y="2381250"/>
            <a:ext cx="3057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Community Growth Platform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88251" y="2838450"/>
            <a:ext cx="321945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Facilitating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volunteer opportunities, workshops, and events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bring Chinese and Pakistani communities together for meaningful interaction.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07301" y="44410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Text 38"/>
          <p:cNvSpPr/>
          <p:nvPr/>
        </p:nvSpPr>
        <p:spPr>
          <a:xfrm>
            <a:off x="8654951" y="4383881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Volunteer matching system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407301" y="474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Text 40"/>
          <p:cNvSpPr/>
          <p:nvPr/>
        </p:nvSpPr>
        <p:spPr>
          <a:xfrm>
            <a:off x="8654951" y="4688681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registration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07301" y="5050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4" name="Text 42"/>
          <p:cNvSpPr/>
          <p:nvPr/>
        </p:nvSpPr>
        <p:spPr>
          <a:xfrm>
            <a:off x="8654951" y="4993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event calendar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07301" y="53554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6" name="Text 44"/>
          <p:cNvSpPr/>
          <p:nvPr/>
        </p:nvSpPr>
        <p:spPr>
          <a:xfrm>
            <a:off x="8654951" y="5298281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story sharing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1000" y="56388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114297" y="0"/>
                </a:moveTo>
                <a:lnTo>
                  <a:pt x="11315703" y="0"/>
                </a:lnTo>
                <a:cubicBezTo>
                  <a:pt x="11378828" y="0"/>
                  <a:pt x="11430000" y="51172"/>
                  <a:pt x="11430000" y="114297"/>
                </a:cubicBezTo>
                <a:lnTo>
                  <a:pt x="11430000" y="723903"/>
                </a:lnTo>
                <a:cubicBezTo>
                  <a:pt x="11430000" y="787028"/>
                  <a:pt x="11378828" y="838200"/>
                  <a:pt x="1131570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8" name="Shape 46"/>
          <p:cNvSpPr/>
          <p:nvPr/>
        </p:nvSpPr>
        <p:spPr>
          <a:xfrm>
            <a:off x="535781" y="59150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71438" y="17859"/>
                </a:moveTo>
                <a:cubicBezTo>
                  <a:pt x="51736" y="17859"/>
                  <a:pt x="35719" y="33877"/>
                  <a:pt x="35719" y="53578"/>
                </a:cubicBezTo>
                <a:lnTo>
                  <a:pt x="35719" y="187523"/>
                </a:lnTo>
                <a:lnTo>
                  <a:pt x="71438" y="187523"/>
                </a:lnTo>
                <a:lnTo>
                  <a:pt x="71438" y="53578"/>
                </a:lnTo>
                <a:lnTo>
                  <a:pt x="285750" y="53578"/>
                </a:lnTo>
                <a:lnTo>
                  <a:pt x="285750" y="187523"/>
                </a:lnTo>
                <a:lnTo>
                  <a:pt x="321469" y="187523"/>
                </a:lnTo>
                <a:lnTo>
                  <a:pt x="321469" y="53578"/>
                </a:lnTo>
                <a:cubicBezTo>
                  <a:pt x="321469" y="33877"/>
                  <a:pt x="305451" y="17859"/>
                  <a:pt x="285750" y="17859"/>
                </a:cubicBezTo>
                <a:lnTo>
                  <a:pt x="71438" y="17859"/>
                </a:lnTo>
                <a:close/>
                <a:moveTo>
                  <a:pt x="10716" y="214313"/>
                </a:moveTo>
                <a:cubicBezTo>
                  <a:pt x="4800" y="214313"/>
                  <a:pt x="0" y="219112"/>
                  <a:pt x="0" y="225028"/>
                </a:cubicBezTo>
                <a:cubicBezTo>
                  <a:pt x="0" y="248692"/>
                  <a:pt x="19199" y="267891"/>
                  <a:pt x="42863" y="267891"/>
                </a:cubicBezTo>
                <a:lnTo>
                  <a:pt x="314325" y="267891"/>
                </a:lnTo>
                <a:cubicBezTo>
                  <a:pt x="337989" y="267891"/>
                  <a:pt x="357187" y="248692"/>
                  <a:pt x="357187" y="225028"/>
                </a:cubicBezTo>
                <a:cubicBezTo>
                  <a:pt x="357187" y="219112"/>
                  <a:pt x="352388" y="214313"/>
                  <a:pt x="346472" y="214313"/>
                </a:cubicBezTo>
                <a:lnTo>
                  <a:pt x="10716" y="21431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9" name="Text 47"/>
          <p:cNvSpPr/>
          <p:nvPr/>
        </p:nvSpPr>
        <p:spPr>
          <a:xfrm>
            <a:off x="1042988" y="5791200"/>
            <a:ext cx="536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Digital-First Integration Model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42988" y="6096000"/>
            <a:ext cx="534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24/7 accessibility • Scalable reach • Resource permanence • Community building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581829" y="57912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∞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658029" y="6134100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8F5F2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Potential Impact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PROGRAMS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Workshops: The Heart of Our Integration Strategy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5619750" cy="2914650"/>
          </a:xfrm>
          <a:custGeom>
            <a:avLst/>
            <a:gdLst/>
            <a:ahLst/>
            <a:cxnLst/>
            <a:rect l="l" t="t" r="r" b="b"/>
            <a:pathLst>
              <a:path w="5619750" h="2914650">
                <a:moveTo>
                  <a:pt x="114313" y="0"/>
                </a:moveTo>
                <a:lnTo>
                  <a:pt x="5505437" y="0"/>
                </a:lnTo>
                <a:cubicBezTo>
                  <a:pt x="5568571" y="0"/>
                  <a:pt x="5619750" y="51179"/>
                  <a:pt x="5619750" y="114313"/>
                </a:cubicBezTo>
                <a:lnTo>
                  <a:pt x="5619750" y="2800337"/>
                </a:lnTo>
                <a:cubicBezTo>
                  <a:pt x="5619750" y="2863471"/>
                  <a:pt x="5568571" y="2914650"/>
                  <a:pt x="5505437" y="2914650"/>
                </a:cubicBezTo>
                <a:lnTo>
                  <a:pt x="114313" y="2914650"/>
                </a:lnTo>
                <a:cubicBezTo>
                  <a:pt x="51179" y="2914650"/>
                  <a:pt x="0" y="2863471"/>
                  <a:pt x="0" y="2800337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6" name="Shape 4"/>
          <p:cNvSpPr/>
          <p:nvPr/>
        </p:nvSpPr>
        <p:spPr>
          <a:xfrm>
            <a:off x="692944" y="1619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7" name="Text 5"/>
          <p:cNvSpPr/>
          <p:nvPr/>
        </p:nvSpPr>
        <p:spPr>
          <a:xfrm>
            <a:off x="1143000" y="1581150"/>
            <a:ext cx="2619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Cantonese Language Programs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2095500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Immersive language learning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Pakistani mothers and students, taught by Chinese volunteers in small group settings. Research shows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E403B"/>
                </a:solidFill>
                <a:highlight>
                  <a:srgbClr val="2E403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strategies are the most effective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Cantonese learning.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500" y="2990850"/>
            <a:ext cx="2562225" cy="457200"/>
          </a:xfrm>
          <a:custGeom>
            <a:avLst/>
            <a:gdLst/>
            <a:ahLst/>
            <a:cxnLst/>
            <a:rect l="l" t="t" r="r" b="b"/>
            <a:pathLst>
              <a:path w="2562225" h="4572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380998"/>
                </a:lnTo>
                <a:cubicBezTo>
                  <a:pt x="2562225" y="423083"/>
                  <a:pt x="2528108" y="457200"/>
                  <a:pt x="2486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85800" y="31432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1" name="Text 9"/>
          <p:cNvSpPr/>
          <p:nvPr/>
        </p:nvSpPr>
        <p:spPr>
          <a:xfrm>
            <a:off x="933450" y="310515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Small group classes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48025" y="2990850"/>
            <a:ext cx="2562225" cy="457200"/>
          </a:xfrm>
          <a:custGeom>
            <a:avLst/>
            <a:gdLst/>
            <a:ahLst/>
            <a:cxnLst/>
            <a:rect l="l" t="t" r="r" b="b"/>
            <a:pathLst>
              <a:path w="2562225" h="4572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380998"/>
                </a:lnTo>
                <a:cubicBezTo>
                  <a:pt x="2562225" y="423083"/>
                  <a:pt x="2528108" y="457200"/>
                  <a:pt x="2486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3381375" y="3143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4" name="Text 12"/>
          <p:cNvSpPr/>
          <p:nvPr/>
        </p:nvSpPr>
        <p:spPr>
          <a:xfrm>
            <a:off x="3609975" y="310515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Volunteer tutors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500" y="3562350"/>
            <a:ext cx="2562225" cy="457200"/>
          </a:xfrm>
          <a:custGeom>
            <a:avLst/>
            <a:gdLst/>
            <a:ahLst/>
            <a:cxnLst/>
            <a:rect l="l" t="t" r="r" b="b"/>
            <a:pathLst>
              <a:path w="2562225" h="4572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380998"/>
                </a:lnTo>
                <a:cubicBezTo>
                  <a:pt x="2562225" y="423083"/>
                  <a:pt x="2528108" y="457200"/>
                  <a:pt x="2486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04850" y="3714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689" y="2560"/>
                </a:moveTo>
                <a:cubicBezTo>
                  <a:pt x="79028" y="-833"/>
                  <a:pt x="73372" y="-833"/>
                  <a:pt x="69741" y="2560"/>
                </a:cubicBezTo>
                <a:lnTo>
                  <a:pt x="3066" y="64472"/>
                </a:lnTo>
                <a:cubicBezTo>
                  <a:pt x="208" y="67151"/>
                  <a:pt x="-744" y="71289"/>
                  <a:pt x="685" y="74920"/>
                </a:cubicBezTo>
                <a:cubicBezTo>
                  <a:pt x="2113" y="78551"/>
                  <a:pt x="5596" y="80962"/>
                  <a:pt x="9525" y="80962"/>
                </a:cubicBezTo>
                <a:lnTo>
                  <a:pt x="14288" y="80962"/>
                </a:lnTo>
                <a:lnTo>
                  <a:pt x="14288" y="133350"/>
                </a:lnTo>
                <a:cubicBezTo>
                  <a:pt x="14288" y="143857"/>
                  <a:pt x="22830" y="152400"/>
                  <a:pt x="33338" y="152400"/>
                </a:cubicBezTo>
                <a:lnTo>
                  <a:pt x="119062" y="152400"/>
                </a:lnTo>
                <a:cubicBezTo>
                  <a:pt x="129570" y="152400"/>
                  <a:pt x="138113" y="143857"/>
                  <a:pt x="138113" y="133350"/>
                </a:cubicBezTo>
                <a:lnTo>
                  <a:pt x="138113" y="80962"/>
                </a:lnTo>
                <a:lnTo>
                  <a:pt x="142875" y="80962"/>
                </a:lnTo>
                <a:cubicBezTo>
                  <a:pt x="146804" y="80962"/>
                  <a:pt x="150316" y="78551"/>
                  <a:pt x="151745" y="74920"/>
                </a:cubicBezTo>
                <a:cubicBezTo>
                  <a:pt x="153174" y="71289"/>
                  <a:pt x="152221" y="67121"/>
                  <a:pt x="149364" y="64472"/>
                </a:cubicBezTo>
                <a:lnTo>
                  <a:pt x="82689" y="2560"/>
                </a:lnTo>
                <a:close/>
                <a:moveTo>
                  <a:pt x="71438" y="95250"/>
                </a:moveTo>
                <a:lnTo>
                  <a:pt x="80962" y="95250"/>
                </a:lnTo>
                <a:cubicBezTo>
                  <a:pt x="88850" y="95250"/>
                  <a:pt x="95250" y="101650"/>
                  <a:pt x="95250" y="109537"/>
                </a:cubicBezTo>
                <a:lnTo>
                  <a:pt x="95250" y="138113"/>
                </a:lnTo>
                <a:lnTo>
                  <a:pt x="57150" y="138113"/>
                </a:lnTo>
                <a:lnTo>
                  <a:pt x="57150" y="109537"/>
                </a:lnTo>
                <a:cubicBezTo>
                  <a:pt x="57150" y="101650"/>
                  <a:pt x="63550" y="95250"/>
                  <a:pt x="71438" y="9525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7" name="Text 15"/>
          <p:cNvSpPr/>
          <p:nvPr/>
        </p:nvSpPr>
        <p:spPr>
          <a:xfrm>
            <a:off x="933450" y="367665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Family-focused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48025" y="3562350"/>
            <a:ext cx="2562225" cy="457200"/>
          </a:xfrm>
          <a:custGeom>
            <a:avLst/>
            <a:gdLst/>
            <a:ahLst/>
            <a:cxnLst/>
            <a:rect l="l" t="t" r="r" b="b"/>
            <a:pathLst>
              <a:path w="2562225" h="4572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380998"/>
                </a:lnTo>
                <a:cubicBezTo>
                  <a:pt x="2562225" y="423083"/>
                  <a:pt x="2528108" y="457200"/>
                  <a:pt x="2486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390900" y="37147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20" name="Text 18"/>
          <p:cNvSpPr/>
          <p:nvPr/>
        </p:nvSpPr>
        <p:spPr>
          <a:xfrm>
            <a:off x="3609975" y="367665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Regular sessions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1000" y="4362450"/>
            <a:ext cx="5619750" cy="2438400"/>
          </a:xfrm>
          <a:custGeom>
            <a:avLst/>
            <a:gdLst/>
            <a:ahLst/>
            <a:cxnLst/>
            <a:rect l="l" t="t" r="r" b="b"/>
            <a:pathLst>
              <a:path w="5619750" h="2438400">
                <a:moveTo>
                  <a:pt x="114312" y="0"/>
                </a:moveTo>
                <a:lnTo>
                  <a:pt x="5505438" y="0"/>
                </a:lnTo>
                <a:cubicBezTo>
                  <a:pt x="5568571" y="0"/>
                  <a:pt x="5619750" y="51179"/>
                  <a:pt x="5619750" y="114312"/>
                </a:cubicBezTo>
                <a:lnTo>
                  <a:pt x="5619750" y="2324088"/>
                </a:lnTo>
                <a:cubicBezTo>
                  <a:pt x="5619750" y="2387221"/>
                  <a:pt x="5568571" y="2438400"/>
                  <a:pt x="5505438" y="2438400"/>
                </a:cubicBezTo>
                <a:lnTo>
                  <a:pt x="114312" y="2438400"/>
                </a:lnTo>
                <a:cubicBezTo>
                  <a:pt x="51179" y="2438400"/>
                  <a:pt x="0" y="2387221"/>
                  <a:pt x="0" y="232408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gradFill rotWithShape="1" flip="none">
            <a:gsLst>
              <a:gs pos="0">
                <a:srgbClr val="C76B5F"/>
              </a:gs>
              <a:gs pos="100000">
                <a:srgbClr val="C76B5F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619125" y="4591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809625" y="4552950"/>
            <a:ext cx="509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Why Social Learning Works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1500" y="4933950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on ethnic minority students in Hong Kong found that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strategies are the most effective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learning Cantonese: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00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6" name="Text 24"/>
          <p:cNvSpPr/>
          <p:nvPr/>
        </p:nvSpPr>
        <p:spPr>
          <a:xfrm>
            <a:off x="819150" y="5543550"/>
            <a:ext cx="506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"Talking to locals helped me learn new words and get correction when I made mistakes"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0075" y="6115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8" name="Text 26"/>
          <p:cNvSpPr/>
          <p:nvPr/>
        </p:nvSpPr>
        <p:spPr>
          <a:xfrm>
            <a:off x="819150" y="607695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"Made me more confident about my speaking ability"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00075" y="6419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0" name="Text 28"/>
          <p:cNvSpPr/>
          <p:nvPr/>
        </p:nvSpPr>
        <p:spPr>
          <a:xfrm>
            <a:off x="819150" y="638175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 learnt more from outside than I did from school"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1250" y="1295400"/>
            <a:ext cx="5619750" cy="3486150"/>
          </a:xfrm>
          <a:custGeom>
            <a:avLst/>
            <a:gdLst/>
            <a:ahLst/>
            <a:cxnLst/>
            <a:rect l="l" t="t" r="r" b="b"/>
            <a:pathLst>
              <a:path w="5619750" h="3486150">
                <a:moveTo>
                  <a:pt x="114311" y="0"/>
                </a:moveTo>
                <a:lnTo>
                  <a:pt x="5505439" y="0"/>
                </a:lnTo>
                <a:cubicBezTo>
                  <a:pt x="5568571" y="0"/>
                  <a:pt x="5619750" y="51179"/>
                  <a:pt x="5619750" y="114311"/>
                </a:cubicBezTo>
                <a:lnTo>
                  <a:pt x="5619750" y="3371839"/>
                </a:lnTo>
                <a:cubicBezTo>
                  <a:pt x="5619750" y="3434971"/>
                  <a:pt x="5568571" y="3486150"/>
                  <a:pt x="5505439" y="3486150"/>
                </a:cubicBezTo>
                <a:lnTo>
                  <a:pt x="114311" y="3486150"/>
                </a:lnTo>
                <a:cubicBezTo>
                  <a:pt x="51179" y="3486150"/>
                  <a:pt x="0" y="3434971"/>
                  <a:pt x="0" y="3371839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638175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Shape 31"/>
          <p:cNvSpPr/>
          <p:nvPr/>
        </p:nvSpPr>
        <p:spPr>
          <a:xfrm>
            <a:off x="6515100" y="1619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604" y="105966"/>
                </a:moveTo>
                <a:cubicBezTo>
                  <a:pt x="20166" y="106747"/>
                  <a:pt x="21952" y="107156"/>
                  <a:pt x="23812" y="107156"/>
                </a:cubicBezTo>
                <a:lnTo>
                  <a:pt x="42676" y="107156"/>
                </a:lnTo>
                <a:cubicBezTo>
                  <a:pt x="45839" y="107156"/>
                  <a:pt x="48853" y="108421"/>
                  <a:pt x="51085" y="110654"/>
                </a:cubicBezTo>
                <a:lnTo>
                  <a:pt x="56034" y="115602"/>
                </a:lnTo>
                <a:cubicBezTo>
                  <a:pt x="58266" y="117835"/>
                  <a:pt x="61280" y="119100"/>
                  <a:pt x="64443" y="119100"/>
                </a:cubicBezTo>
                <a:lnTo>
                  <a:pt x="71400" y="119100"/>
                </a:lnTo>
                <a:cubicBezTo>
                  <a:pt x="77986" y="119100"/>
                  <a:pt x="83307" y="113779"/>
                  <a:pt x="83307" y="107193"/>
                </a:cubicBezTo>
                <a:lnTo>
                  <a:pt x="83307" y="92311"/>
                </a:lnTo>
                <a:cubicBezTo>
                  <a:pt x="83307" y="87362"/>
                  <a:pt x="87288" y="83381"/>
                  <a:pt x="92236" y="83381"/>
                </a:cubicBezTo>
                <a:cubicBezTo>
                  <a:pt x="97185" y="83381"/>
                  <a:pt x="101166" y="79400"/>
                  <a:pt x="101166" y="74451"/>
                </a:cubicBezTo>
                <a:lnTo>
                  <a:pt x="101166" y="58564"/>
                </a:lnTo>
                <a:cubicBezTo>
                  <a:pt x="101166" y="55401"/>
                  <a:pt x="102431" y="52387"/>
                  <a:pt x="104663" y="50155"/>
                </a:cubicBezTo>
                <a:lnTo>
                  <a:pt x="109612" y="45207"/>
                </a:lnTo>
                <a:cubicBezTo>
                  <a:pt x="111844" y="42974"/>
                  <a:pt x="113109" y="39960"/>
                  <a:pt x="113109" y="36798"/>
                </a:cubicBezTo>
                <a:lnTo>
                  <a:pt x="113109" y="21208"/>
                </a:lnTo>
                <a:cubicBezTo>
                  <a:pt x="113109" y="20762"/>
                  <a:pt x="113072" y="20352"/>
                  <a:pt x="113035" y="19906"/>
                </a:cubicBezTo>
                <a:cubicBezTo>
                  <a:pt x="107305" y="18566"/>
                  <a:pt x="101352" y="17859"/>
                  <a:pt x="95250" y="17859"/>
                </a:cubicBezTo>
                <a:cubicBezTo>
                  <a:pt x="52499" y="17859"/>
                  <a:pt x="17859" y="52499"/>
                  <a:pt x="17859" y="95250"/>
                </a:cubicBezTo>
                <a:cubicBezTo>
                  <a:pt x="17859" y="98896"/>
                  <a:pt x="18120" y="102468"/>
                  <a:pt x="18604" y="105966"/>
                </a:cubicBezTo>
                <a:close/>
                <a:moveTo>
                  <a:pt x="168659" y="119844"/>
                </a:moveTo>
                <a:cubicBezTo>
                  <a:pt x="167469" y="119323"/>
                  <a:pt x="166167" y="119063"/>
                  <a:pt x="164753" y="119063"/>
                </a:cubicBezTo>
                <a:lnTo>
                  <a:pt x="160734" y="119063"/>
                </a:lnTo>
                <a:cubicBezTo>
                  <a:pt x="157460" y="119063"/>
                  <a:pt x="154781" y="116384"/>
                  <a:pt x="154781" y="113109"/>
                </a:cubicBezTo>
                <a:cubicBezTo>
                  <a:pt x="154781" y="109835"/>
                  <a:pt x="152102" y="107156"/>
                  <a:pt x="148828" y="107156"/>
                </a:cubicBezTo>
                <a:lnTo>
                  <a:pt x="135917" y="107156"/>
                </a:lnTo>
                <a:cubicBezTo>
                  <a:pt x="132755" y="107156"/>
                  <a:pt x="129741" y="108421"/>
                  <a:pt x="127508" y="110654"/>
                </a:cubicBezTo>
                <a:lnTo>
                  <a:pt x="110654" y="127508"/>
                </a:lnTo>
                <a:cubicBezTo>
                  <a:pt x="108421" y="129741"/>
                  <a:pt x="107156" y="132755"/>
                  <a:pt x="107156" y="135917"/>
                </a:cubicBezTo>
                <a:lnTo>
                  <a:pt x="107156" y="142875"/>
                </a:lnTo>
                <a:cubicBezTo>
                  <a:pt x="107156" y="149461"/>
                  <a:pt x="112477" y="154781"/>
                  <a:pt x="119063" y="154781"/>
                </a:cubicBezTo>
                <a:lnTo>
                  <a:pt x="126020" y="154781"/>
                </a:lnTo>
                <a:cubicBezTo>
                  <a:pt x="129183" y="154781"/>
                  <a:pt x="132197" y="156046"/>
                  <a:pt x="134429" y="158279"/>
                </a:cubicBezTo>
                <a:cubicBezTo>
                  <a:pt x="135248" y="159097"/>
                  <a:pt x="136178" y="159804"/>
                  <a:pt x="137145" y="160325"/>
                </a:cubicBezTo>
                <a:cubicBezTo>
                  <a:pt x="151767" y="150875"/>
                  <a:pt x="163004" y="136661"/>
                  <a:pt x="168622" y="119844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47625" y="136922"/>
                </a:moveTo>
                <a:cubicBezTo>
                  <a:pt x="47625" y="140196"/>
                  <a:pt x="50304" y="142875"/>
                  <a:pt x="53578" y="142875"/>
                </a:cubicBezTo>
                <a:lnTo>
                  <a:pt x="65484" y="142875"/>
                </a:lnTo>
                <a:cubicBezTo>
                  <a:pt x="68759" y="142875"/>
                  <a:pt x="71438" y="140196"/>
                  <a:pt x="71438" y="136922"/>
                </a:cubicBezTo>
                <a:cubicBezTo>
                  <a:pt x="71438" y="133648"/>
                  <a:pt x="68759" y="130969"/>
                  <a:pt x="65484" y="130969"/>
                </a:cubicBezTo>
                <a:lnTo>
                  <a:pt x="53578" y="130969"/>
                </a:lnTo>
                <a:cubicBezTo>
                  <a:pt x="50304" y="130969"/>
                  <a:pt x="47625" y="133648"/>
                  <a:pt x="47625" y="136922"/>
                </a:cubicBezTo>
                <a:close/>
                <a:moveTo>
                  <a:pt x="101203" y="95250"/>
                </a:moveTo>
                <a:cubicBezTo>
                  <a:pt x="97929" y="95250"/>
                  <a:pt x="95250" y="97929"/>
                  <a:pt x="95250" y="101203"/>
                </a:cubicBezTo>
                <a:lnTo>
                  <a:pt x="95250" y="113109"/>
                </a:lnTo>
                <a:cubicBezTo>
                  <a:pt x="95250" y="116384"/>
                  <a:pt x="97929" y="119063"/>
                  <a:pt x="101203" y="119063"/>
                </a:cubicBezTo>
                <a:cubicBezTo>
                  <a:pt x="104477" y="119063"/>
                  <a:pt x="107156" y="116384"/>
                  <a:pt x="107156" y="113109"/>
                </a:cubicBezTo>
                <a:lnTo>
                  <a:pt x="107156" y="101203"/>
                </a:lnTo>
                <a:cubicBezTo>
                  <a:pt x="107156" y="97929"/>
                  <a:pt x="104477" y="95250"/>
                  <a:pt x="101203" y="95250"/>
                </a:cubicBezTo>
                <a:close/>
                <a:moveTo>
                  <a:pt x="119063" y="53578"/>
                </a:moveTo>
                <a:lnTo>
                  <a:pt x="119063" y="65484"/>
                </a:lnTo>
                <a:cubicBezTo>
                  <a:pt x="119063" y="68759"/>
                  <a:pt x="121741" y="71438"/>
                  <a:pt x="125016" y="71438"/>
                </a:cubicBezTo>
                <a:cubicBezTo>
                  <a:pt x="128290" y="71438"/>
                  <a:pt x="130969" y="68759"/>
                  <a:pt x="130969" y="65484"/>
                </a:cubicBezTo>
                <a:lnTo>
                  <a:pt x="130969" y="53578"/>
                </a:lnTo>
                <a:cubicBezTo>
                  <a:pt x="130969" y="50304"/>
                  <a:pt x="128290" y="47625"/>
                  <a:pt x="125016" y="47625"/>
                </a:cubicBezTo>
                <a:cubicBezTo>
                  <a:pt x="121741" y="47625"/>
                  <a:pt x="119063" y="50304"/>
                  <a:pt x="119063" y="53578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4" name="Text 32"/>
          <p:cNvSpPr/>
          <p:nvPr/>
        </p:nvSpPr>
        <p:spPr>
          <a:xfrm>
            <a:off x="6953250" y="1581150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Cultural Sharing Sessions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81750" y="2095500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workshops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where Chinese and Pakistani community members learn about each other's traditions, breaking down stereotypes through direct experience.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00800" y="3028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20" y="4286"/>
                </a:moveTo>
                <a:cubicBezTo>
                  <a:pt x="18782" y="1845"/>
                  <a:pt x="16728" y="0"/>
                  <a:pt x="14288" y="0"/>
                </a:cubicBezTo>
                <a:cubicBezTo>
                  <a:pt x="11847" y="0"/>
                  <a:pt x="9793" y="1845"/>
                  <a:pt x="9525" y="4256"/>
                </a:cubicBezTo>
                <a:lnTo>
                  <a:pt x="5328" y="44559"/>
                </a:lnTo>
                <a:cubicBezTo>
                  <a:pt x="4941" y="46345"/>
                  <a:pt x="4763" y="48161"/>
                  <a:pt x="4763" y="49976"/>
                </a:cubicBezTo>
                <a:cubicBezTo>
                  <a:pt x="4763" y="63639"/>
                  <a:pt x="15210" y="74861"/>
                  <a:pt x="28575" y="76081"/>
                </a:cubicBezTo>
                <a:lnTo>
                  <a:pt x="28575" y="142875"/>
                </a:lnTo>
                <a:cubicBezTo>
                  <a:pt x="28575" y="148144"/>
                  <a:pt x="32831" y="152400"/>
                  <a:pt x="38100" y="152400"/>
                </a:cubicBezTo>
                <a:cubicBezTo>
                  <a:pt x="43369" y="152400"/>
                  <a:pt x="47625" y="148144"/>
                  <a:pt x="47625" y="142875"/>
                </a:cubicBezTo>
                <a:lnTo>
                  <a:pt x="47625" y="76081"/>
                </a:lnTo>
                <a:cubicBezTo>
                  <a:pt x="60990" y="74861"/>
                  <a:pt x="71438" y="63639"/>
                  <a:pt x="71438" y="49976"/>
                </a:cubicBezTo>
                <a:cubicBezTo>
                  <a:pt x="71438" y="48161"/>
                  <a:pt x="71259" y="46345"/>
                  <a:pt x="70872" y="44559"/>
                </a:cubicBezTo>
                <a:lnTo>
                  <a:pt x="66645" y="4256"/>
                </a:lnTo>
                <a:cubicBezTo>
                  <a:pt x="66407" y="1845"/>
                  <a:pt x="64353" y="0"/>
                  <a:pt x="61912" y="0"/>
                </a:cubicBezTo>
                <a:cubicBezTo>
                  <a:pt x="59472" y="0"/>
                  <a:pt x="57418" y="1845"/>
                  <a:pt x="57180" y="4286"/>
                </a:cubicBezTo>
                <a:lnTo>
                  <a:pt x="53132" y="44619"/>
                </a:lnTo>
                <a:cubicBezTo>
                  <a:pt x="52953" y="46315"/>
                  <a:pt x="51524" y="47625"/>
                  <a:pt x="49828" y="47625"/>
                </a:cubicBezTo>
                <a:cubicBezTo>
                  <a:pt x="48101" y="47625"/>
                  <a:pt x="46673" y="46315"/>
                  <a:pt x="46494" y="44589"/>
                </a:cubicBezTo>
                <a:lnTo>
                  <a:pt x="42833" y="4346"/>
                </a:lnTo>
                <a:cubicBezTo>
                  <a:pt x="42624" y="1875"/>
                  <a:pt x="40571" y="0"/>
                  <a:pt x="38100" y="0"/>
                </a:cubicBezTo>
                <a:cubicBezTo>
                  <a:pt x="35629" y="0"/>
                  <a:pt x="33576" y="1875"/>
                  <a:pt x="33367" y="4346"/>
                </a:cubicBezTo>
                <a:lnTo>
                  <a:pt x="29706" y="44589"/>
                </a:lnTo>
                <a:cubicBezTo>
                  <a:pt x="29557" y="46315"/>
                  <a:pt x="28099" y="47625"/>
                  <a:pt x="26372" y="47625"/>
                </a:cubicBezTo>
                <a:cubicBezTo>
                  <a:pt x="24646" y="47625"/>
                  <a:pt x="23217" y="46315"/>
                  <a:pt x="23068" y="44619"/>
                </a:cubicBezTo>
                <a:lnTo>
                  <a:pt x="19020" y="4286"/>
                </a:lnTo>
                <a:close/>
                <a:moveTo>
                  <a:pt x="133350" y="0"/>
                </a:moveTo>
                <a:cubicBezTo>
                  <a:pt x="128588" y="0"/>
                  <a:pt x="95250" y="9525"/>
                  <a:pt x="95250" y="52388"/>
                </a:cubicBezTo>
                <a:lnTo>
                  <a:pt x="95250" y="85725"/>
                </a:lnTo>
                <a:cubicBezTo>
                  <a:pt x="95250" y="96232"/>
                  <a:pt x="103793" y="104775"/>
                  <a:pt x="114300" y="104775"/>
                </a:cubicBezTo>
                <a:lnTo>
                  <a:pt x="123825" y="104775"/>
                </a:lnTo>
                <a:lnTo>
                  <a:pt x="123825" y="142875"/>
                </a:lnTo>
                <a:cubicBezTo>
                  <a:pt x="123825" y="148144"/>
                  <a:pt x="128081" y="152400"/>
                  <a:pt x="133350" y="152400"/>
                </a:cubicBezTo>
                <a:cubicBezTo>
                  <a:pt x="138619" y="152400"/>
                  <a:pt x="142875" y="148144"/>
                  <a:pt x="142875" y="142875"/>
                </a:cubicBezTo>
                <a:lnTo>
                  <a:pt x="142875" y="9525"/>
                </a:lnTo>
                <a:cubicBezTo>
                  <a:pt x="142875" y="4256"/>
                  <a:pt x="138619" y="0"/>
                  <a:pt x="1333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7" name="Text 35"/>
          <p:cNvSpPr/>
          <p:nvPr/>
        </p:nvSpPr>
        <p:spPr>
          <a:xfrm>
            <a:off x="6686550" y="2990850"/>
            <a:ext cx="477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Halal Food Culture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86550" y="3219450"/>
            <a:ext cx="477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dietary practices and sharing traditional Pakistani cuisine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19850" y="36004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5250" y="19050"/>
                </a:moveTo>
                <a:cubicBezTo>
                  <a:pt x="95250" y="8536"/>
                  <a:pt x="86714" y="0"/>
                  <a:pt x="76200" y="0"/>
                </a:cubicBezTo>
                <a:cubicBezTo>
                  <a:pt x="65686" y="0"/>
                  <a:pt x="57150" y="8536"/>
                  <a:pt x="57150" y="19050"/>
                </a:cubicBezTo>
                <a:cubicBezTo>
                  <a:pt x="57150" y="29564"/>
                  <a:pt x="65686" y="38100"/>
                  <a:pt x="76200" y="38100"/>
                </a:cubicBezTo>
                <a:cubicBezTo>
                  <a:pt x="86714" y="38100"/>
                  <a:pt x="95250" y="29564"/>
                  <a:pt x="95250" y="19050"/>
                </a:cubicBezTo>
                <a:close/>
                <a:moveTo>
                  <a:pt x="59740" y="78581"/>
                </a:moveTo>
                <a:lnTo>
                  <a:pt x="66556" y="87957"/>
                </a:lnTo>
                <a:cubicBezTo>
                  <a:pt x="68491" y="90607"/>
                  <a:pt x="71408" y="92333"/>
                  <a:pt x="74652" y="92750"/>
                </a:cubicBezTo>
                <a:cubicBezTo>
                  <a:pt x="77897" y="93166"/>
                  <a:pt x="81171" y="92244"/>
                  <a:pt x="83701" y="90160"/>
                </a:cubicBezTo>
                <a:lnTo>
                  <a:pt x="109895" y="68729"/>
                </a:lnTo>
                <a:cubicBezTo>
                  <a:pt x="114985" y="64562"/>
                  <a:pt x="115729" y="57061"/>
                  <a:pt x="111562" y="51971"/>
                </a:cubicBezTo>
                <a:cubicBezTo>
                  <a:pt x="107394" y="46881"/>
                  <a:pt x="99893" y="46137"/>
                  <a:pt x="94804" y="50304"/>
                </a:cubicBezTo>
                <a:lnTo>
                  <a:pt x="78373" y="63758"/>
                </a:lnTo>
                <a:lnTo>
                  <a:pt x="70574" y="53042"/>
                </a:lnTo>
                <a:cubicBezTo>
                  <a:pt x="65931" y="46643"/>
                  <a:pt x="58489" y="42863"/>
                  <a:pt x="50572" y="42863"/>
                </a:cubicBezTo>
                <a:cubicBezTo>
                  <a:pt x="41374" y="42863"/>
                  <a:pt x="32951" y="47952"/>
                  <a:pt x="28664" y="56078"/>
                </a:cubicBezTo>
                <a:lnTo>
                  <a:pt x="14228" y="83612"/>
                </a:lnTo>
                <a:cubicBezTo>
                  <a:pt x="8215" y="95071"/>
                  <a:pt x="11430" y="109180"/>
                  <a:pt x="21848" y="116890"/>
                </a:cubicBezTo>
                <a:lnTo>
                  <a:pt x="37683" y="128588"/>
                </a:lnTo>
                <a:lnTo>
                  <a:pt x="11906" y="128588"/>
                </a:lnTo>
                <a:cubicBezTo>
                  <a:pt x="5328" y="128588"/>
                  <a:pt x="0" y="133916"/>
                  <a:pt x="0" y="140494"/>
                </a:cubicBezTo>
                <a:cubicBezTo>
                  <a:pt x="0" y="147072"/>
                  <a:pt x="5328" y="152400"/>
                  <a:pt x="11906" y="152400"/>
                </a:cubicBezTo>
                <a:lnTo>
                  <a:pt x="73819" y="152400"/>
                </a:lnTo>
                <a:cubicBezTo>
                  <a:pt x="78968" y="152400"/>
                  <a:pt x="83522" y="149096"/>
                  <a:pt x="85130" y="144214"/>
                </a:cubicBezTo>
                <a:cubicBezTo>
                  <a:pt x="86737" y="139333"/>
                  <a:pt x="85040" y="133975"/>
                  <a:pt x="80903" y="130909"/>
                </a:cubicBezTo>
                <a:lnTo>
                  <a:pt x="46345" y="105370"/>
                </a:lnTo>
                <a:lnTo>
                  <a:pt x="59740" y="7858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Text 38"/>
          <p:cNvSpPr/>
          <p:nvPr/>
        </p:nvSpPr>
        <p:spPr>
          <a:xfrm>
            <a:off x="6686550" y="3562350"/>
            <a:ext cx="417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Religious Traditions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86550" y="3790950"/>
            <a:ext cx="417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Learning about Islamic practices, greetings, and cultural norms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0800" y="4171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9303" y="2084"/>
                </a:moveTo>
                <a:cubicBezTo>
                  <a:pt x="141565" y="3899"/>
                  <a:pt x="142875" y="6638"/>
                  <a:pt x="142875" y="9525"/>
                </a:cubicBezTo>
                <a:lnTo>
                  <a:pt x="142875" y="100013"/>
                </a:lnTo>
                <a:cubicBezTo>
                  <a:pt x="142875" y="113169"/>
                  <a:pt x="130076" y="123825"/>
                  <a:pt x="114300" y="123825"/>
                </a:cubicBezTo>
                <a:cubicBezTo>
                  <a:pt x="98524" y="123825"/>
                  <a:pt x="85725" y="113169"/>
                  <a:pt x="85725" y="100013"/>
                </a:cubicBezTo>
                <a:cubicBezTo>
                  <a:pt x="85725" y="86856"/>
                  <a:pt x="98524" y="76200"/>
                  <a:pt x="114300" y="76200"/>
                </a:cubicBezTo>
                <a:cubicBezTo>
                  <a:pt x="117634" y="76200"/>
                  <a:pt x="120848" y="76676"/>
                  <a:pt x="123825" y="77569"/>
                </a:cubicBezTo>
                <a:lnTo>
                  <a:pt x="123825" y="42833"/>
                </a:lnTo>
                <a:lnTo>
                  <a:pt x="57150" y="57656"/>
                </a:lnTo>
                <a:lnTo>
                  <a:pt x="57150" y="119063"/>
                </a:lnTo>
                <a:cubicBezTo>
                  <a:pt x="57150" y="132219"/>
                  <a:pt x="44351" y="142875"/>
                  <a:pt x="28575" y="142875"/>
                </a:cubicBezTo>
                <a:cubicBezTo>
                  <a:pt x="12799" y="142875"/>
                  <a:pt x="0" y="132219"/>
                  <a:pt x="0" y="119063"/>
                </a:cubicBezTo>
                <a:cubicBezTo>
                  <a:pt x="0" y="105906"/>
                  <a:pt x="12799" y="95250"/>
                  <a:pt x="28575" y="95250"/>
                </a:cubicBezTo>
                <a:cubicBezTo>
                  <a:pt x="31909" y="95250"/>
                  <a:pt x="35123" y="95726"/>
                  <a:pt x="38100" y="96619"/>
                </a:cubicBezTo>
                <a:lnTo>
                  <a:pt x="38100" y="28575"/>
                </a:lnTo>
                <a:cubicBezTo>
                  <a:pt x="38100" y="24110"/>
                  <a:pt x="41196" y="20241"/>
                  <a:pt x="45571" y="19288"/>
                </a:cubicBezTo>
                <a:lnTo>
                  <a:pt x="131296" y="238"/>
                </a:lnTo>
                <a:cubicBezTo>
                  <a:pt x="134124" y="-387"/>
                  <a:pt x="137071" y="298"/>
                  <a:pt x="139333" y="211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6686550" y="413385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Arts &amp; Celebrations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86550" y="436245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Experiencing Pakistani music, dance, and festival celebrations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91250" y="4933950"/>
            <a:ext cx="5619750" cy="1828800"/>
          </a:xfrm>
          <a:custGeom>
            <a:avLst/>
            <a:gdLst/>
            <a:ahLst/>
            <a:cxnLst/>
            <a:rect l="l" t="t" r="r" b="b"/>
            <a:pathLst>
              <a:path w="5619750" h="1828800">
                <a:moveTo>
                  <a:pt x="1143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714500"/>
                </a:lnTo>
                <a:cubicBezTo>
                  <a:pt x="5619750" y="1777584"/>
                  <a:pt x="5568534" y="1828800"/>
                  <a:pt x="5505450" y="1828800"/>
                </a:cubicBezTo>
                <a:lnTo>
                  <a:pt x="114300" y="1828800"/>
                </a:lnTo>
                <a:cubicBezTo>
                  <a:pt x="51216" y="1828800"/>
                  <a:pt x="0" y="1777584"/>
                  <a:pt x="0" y="17145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6381750" y="5124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47" name="Shape 45"/>
          <p:cNvSpPr/>
          <p:nvPr/>
        </p:nvSpPr>
        <p:spPr>
          <a:xfrm>
            <a:off x="6491288" y="52578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lnTo>
                  <a:pt x="202406" y="11906"/>
                </a:lnTo>
                <a:cubicBezTo>
                  <a:pt x="215540" y="11906"/>
                  <a:pt x="226219" y="22585"/>
                  <a:pt x="226219" y="35719"/>
                </a:cubicBezTo>
                <a:lnTo>
                  <a:pt x="226219" y="125016"/>
                </a:lnTo>
                <a:lnTo>
                  <a:pt x="190500" y="125016"/>
                </a:lnTo>
                <a:lnTo>
                  <a:pt x="190500" y="119063"/>
                </a:lnTo>
                <a:cubicBezTo>
                  <a:pt x="190500" y="112477"/>
                  <a:pt x="185179" y="107156"/>
                  <a:pt x="178594" y="107156"/>
                </a:cubicBezTo>
                <a:lnTo>
                  <a:pt x="154781" y="107156"/>
                </a:lnTo>
                <a:cubicBezTo>
                  <a:pt x="148196" y="107156"/>
                  <a:pt x="142875" y="112477"/>
                  <a:pt x="142875" y="119063"/>
                </a:cubicBezTo>
                <a:lnTo>
                  <a:pt x="142875" y="125016"/>
                </a:lnTo>
                <a:lnTo>
                  <a:pt x="94841" y="125016"/>
                </a:lnTo>
                <a:cubicBezTo>
                  <a:pt x="98896" y="118021"/>
                  <a:pt x="101203" y="109872"/>
                  <a:pt x="101203" y="101203"/>
                </a:cubicBezTo>
                <a:cubicBezTo>
                  <a:pt x="101203" y="74898"/>
                  <a:pt x="79883" y="53578"/>
                  <a:pt x="53578" y="53578"/>
                </a:cubicBezTo>
                <a:cubicBezTo>
                  <a:pt x="51569" y="53578"/>
                  <a:pt x="49560" y="53690"/>
                  <a:pt x="47625" y="53950"/>
                </a:cubicBezTo>
                <a:lnTo>
                  <a:pt x="47625" y="35719"/>
                </a:lnTo>
                <a:close/>
                <a:moveTo>
                  <a:pt x="123899" y="166688"/>
                </a:moveTo>
                <a:cubicBezTo>
                  <a:pt x="122002" y="157683"/>
                  <a:pt x="117835" y="149535"/>
                  <a:pt x="111956" y="142875"/>
                </a:cubicBezTo>
                <a:lnTo>
                  <a:pt x="226219" y="142875"/>
                </a:lnTo>
                <a:cubicBezTo>
                  <a:pt x="226219" y="156009"/>
                  <a:pt x="215540" y="166688"/>
                  <a:pt x="202406" y="166688"/>
                </a:cubicBezTo>
                <a:lnTo>
                  <a:pt x="123899" y="166688"/>
                </a:lnTo>
                <a:close/>
                <a:moveTo>
                  <a:pt x="23812" y="101203"/>
                </a:moveTo>
                <a:cubicBezTo>
                  <a:pt x="23812" y="84775"/>
                  <a:pt x="37150" y="71438"/>
                  <a:pt x="53578" y="71438"/>
                </a:cubicBezTo>
                <a:cubicBezTo>
                  <a:pt x="70006" y="71438"/>
                  <a:pt x="83344" y="84775"/>
                  <a:pt x="83344" y="101203"/>
                </a:cubicBezTo>
                <a:cubicBezTo>
                  <a:pt x="83344" y="117631"/>
                  <a:pt x="70006" y="130969"/>
                  <a:pt x="53578" y="130969"/>
                </a:cubicBezTo>
                <a:cubicBezTo>
                  <a:pt x="37150" y="130969"/>
                  <a:pt x="23813" y="117631"/>
                  <a:pt x="23812" y="101203"/>
                </a:cubicBezTo>
                <a:close/>
                <a:moveTo>
                  <a:pt x="0" y="178594"/>
                </a:moveTo>
                <a:cubicBezTo>
                  <a:pt x="0" y="158874"/>
                  <a:pt x="15999" y="142875"/>
                  <a:pt x="35719" y="142875"/>
                </a:cubicBezTo>
                <a:lnTo>
                  <a:pt x="71438" y="142875"/>
                </a:lnTo>
                <a:cubicBezTo>
                  <a:pt x="91157" y="142875"/>
                  <a:pt x="107156" y="158874"/>
                  <a:pt x="107156" y="178594"/>
                </a:cubicBezTo>
                <a:cubicBezTo>
                  <a:pt x="107156" y="185179"/>
                  <a:pt x="101836" y="190500"/>
                  <a:pt x="95250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8" name="Text 46"/>
          <p:cNvSpPr/>
          <p:nvPr/>
        </p:nvSpPr>
        <p:spPr>
          <a:xfrm>
            <a:off x="6953250" y="521970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Volunteer Training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81750" y="5734050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Preparing Chinese volunteers to become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effective cultural bridge-builders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sensitivity training and teaching methodology workshops.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1275" y="63817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1199" y="-2381"/>
                </a:moveTo>
                <a:cubicBezTo>
                  <a:pt x="69384" y="-4227"/>
                  <a:pt x="66735" y="-4971"/>
                  <a:pt x="64234" y="-4286"/>
                </a:cubicBezTo>
                <a:cubicBezTo>
                  <a:pt x="61734" y="-3602"/>
                  <a:pt x="59799" y="-1667"/>
                  <a:pt x="59174" y="833"/>
                </a:cubicBezTo>
                <a:lnTo>
                  <a:pt x="54620" y="18752"/>
                </a:lnTo>
                <a:cubicBezTo>
                  <a:pt x="54293" y="20062"/>
                  <a:pt x="52953" y="20836"/>
                  <a:pt x="51673" y="20449"/>
                </a:cubicBezTo>
                <a:lnTo>
                  <a:pt x="33873" y="15448"/>
                </a:lnTo>
                <a:cubicBezTo>
                  <a:pt x="31373" y="14734"/>
                  <a:pt x="28694" y="15448"/>
                  <a:pt x="26878" y="17264"/>
                </a:cubicBezTo>
                <a:cubicBezTo>
                  <a:pt x="25063" y="19080"/>
                  <a:pt x="24348" y="21759"/>
                  <a:pt x="25063" y="24259"/>
                </a:cubicBezTo>
                <a:lnTo>
                  <a:pt x="30093" y="42059"/>
                </a:lnTo>
                <a:cubicBezTo>
                  <a:pt x="30450" y="43339"/>
                  <a:pt x="29676" y="44678"/>
                  <a:pt x="28396" y="45006"/>
                </a:cubicBezTo>
                <a:lnTo>
                  <a:pt x="10448" y="49560"/>
                </a:lnTo>
                <a:cubicBezTo>
                  <a:pt x="7947" y="50185"/>
                  <a:pt x="5983" y="52149"/>
                  <a:pt x="5298" y="54650"/>
                </a:cubicBezTo>
                <a:cubicBezTo>
                  <a:pt x="4614" y="57150"/>
                  <a:pt x="5358" y="59799"/>
                  <a:pt x="7203" y="61615"/>
                </a:cubicBezTo>
                <a:lnTo>
                  <a:pt x="20449" y="74503"/>
                </a:lnTo>
                <a:cubicBezTo>
                  <a:pt x="21401" y="75426"/>
                  <a:pt x="21401" y="76974"/>
                  <a:pt x="20449" y="77926"/>
                </a:cubicBezTo>
                <a:lnTo>
                  <a:pt x="7233" y="90815"/>
                </a:lnTo>
                <a:cubicBezTo>
                  <a:pt x="5388" y="92631"/>
                  <a:pt x="4643" y="95280"/>
                  <a:pt x="5328" y="97780"/>
                </a:cubicBezTo>
                <a:cubicBezTo>
                  <a:pt x="6013" y="100280"/>
                  <a:pt x="7977" y="102215"/>
                  <a:pt x="10478" y="102870"/>
                </a:cubicBezTo>
                <a:lnTo>
                  <a:pt x="28396" y="107424"/>
                </a:lnTo>
                <a:cubicBezTo>
                  <a:pt x="29706" y="107752"/>
                  <a:pt x="30480" y="109091"/>
                  <a:pt x="30093" y="110371"/>
                </a:cubicBezTo>
                <a:lnTo>
                  <a:pt x="25063" y="128141"/>
                </a:lnTo>
                <a:cubicBezTo>
                  <a:pt x="24348" y="130641"/>
                  <a:pt x="25063" y="133320"/>
                  <a:pt x="26878" y="135136"/>
                </a:cubicBezTo>
                <a:cubicBezTo>
                  <a:pt x="28694" y="136952"/>
                  <a:pt x="31373" y="137666"/>
                  <a:pt x="33873" y="136952"/>
                </a:cubicBezTo>
                <a:lnTo>
                  <a:pt x="51673" y="131921"/>
                </a:lnTo>
                <a:cubicBezTo>
                  <a:pt x="52953" y="131564"/>
                  <a:pt x="54293" y="132338"/>
                  <a:pt x="54620" y="133618"/>
                </a:cubicBezTo>
                <a:lnTo>
                  <a:pt x="59174" y="151537"/>
                </a:lnTo>
                <a:cubicBezTo>
                  <a:pt x="59799" y="154037"/>
                  <a:pt x="61764" y="156002"/>
                  <a:pt x="64264" y="156686"/>
                </a:cubicBezTo>
                <a:cubicBezTo>
                  <a:pt x="66764" y="157371"/>
                  <a:pt x="69413" y="156627"/>
                  <a:pt x="71229" y="154781"/>
                </a:cubicBezTo>
                <a:lnTo>
                  <a:pt x="84118" y="141536"/>
                </a:lnTo>
                <a:cubicBezTo>
                  <a:pt x="85040" y="140583"/>
                  <a:pt x="86588" y="140583"/>
                  <a:pt x="87541" y="141536"/>
                </a:cubicBezTo>
                <a:lnTo>
                  <a:pt x="100399" y="154781"/>
                </a:lnTo>
                <a:cubicBezTo>
                  <a:pt x="102215" y="156627"/>
                  <a:pt x="104864" y="157371"/>
                  <a:pt x="107365" y="156686"/>
                </a:cubicBezTo>
                <a:cubicBezTo>
                  <a:pt x="109865" y="156002"/>
                  <a:pt x="111800" y="154037"/>
                  <a:pt x="112455" y="151537"/>
                </a:cubicBezTo>
                <a:lnTo>
                  <a:pt x="117009" y="133648"/>
                </a:lnTo>
                <a:cubicBezTo>
                  <a:pt x="117336" y="132338"/>
                  <a:pt x="118676" y="131564"/>
                  <a:pt x="119955" y="131951"/>
                </a:cubicBezTo>
                <a:lnTo>
                  <a:pt x="137755" y="136981"/>
                </a:lnTo>
                <a:cubicBezTo>
                  <a:pt x="140256" y="137696"/>
                  <a:pt x="142935" y="136981"/>
                  <a:pt x="144750" y="135166"/>
                </a:cubicBezTo>
                <a:cubicBezTo>
                  <a:pt x="146566" y="133350"/>
                  <a:pt x="147280" y="130671"/>
                  <a:pt x="146566" y="128171"/>
                </a:cubicBezTo>
                <a:lnTo>
                  <a:pt x="141536" y="110371"/>
                </a:lnTo>
                <a:cubicBezTo>
                  <a:pt x="141178" y="109091"/>
                  <a:pt x="141952" y="107752"/>
                  <a:pt x="143232" y="107424"/>
                </a:cubicBezTo>
                <a:lnTo>
                  <a:pt x="161151" y="102870"/>
                </a:lnTo>
                <a:cubicBezTo>
                  <a:pt x="163651" y="102245"/>
                  <a:pt x="165616" y="100280"/>
                  <a:pt x="166301" y="97780"/>
                </a:cubicBezTo>
                <a:cubicBezTo>
                  <a:pt x="166985" y="95280"/>
                  <a:pt x="166241" y="92601"/>
                  <a:pt x="164396" y="90815"/>
                </a:cubicBezTo>
                <a:lnTo>
                  <a:pt x="151150" y="77926"/>
                </a:lnTo>
                <a:cubicBezTo>
                  <a:pt x="150197" y="77004"/>
                  <a:pt x="150197" y="75456"/>
                  <a:pt x="151150" y="74503"/>
                </a:cubicBezTo>
                <a:lnTo>
                  <a:pt x="164396" y="61615"/>
                </a:lnTo>
                <a:cubicBezTo>
                  <a:pt x="166241" y="59799"/>
                  <a:pt x="166985" y="57150"/>
                  <a:pt x="166301" y="54650"/>
                </a:cubicBezTo>
                <a:cubicBezTo>
                  <a:pt x="165616" y="52149"/>
                  <a:pt x="163651" y="50215"/>
                  <a:pt x="161151" y="49560"/>
                </a:cubicBezTo>
                <a:lnTo>
                  <a:pt x="143232" y="45006"/>
                </a:lnTo>
                <a:cubicBezTo>
                  <a:pt x="141923" y="44678"/>
                  <a:pt x="141149" y="43339"/>
                  <a:pt x="141536" y="42059"/>
                </a:cubicBezTo>
                <a:lnTo>
                  <a:pt x="146566" y="24259"/>
                </a:lnTo>
                <a:cubicBezTo>
                  <a:pt x="147280" y="21759"/>
                  <a:pt x="146566" y="19080"/>
                  <a:pt x="144750" y="17264"/>
                </a:cubicBezTo>
                <a:cubicBezTo>
                  <a:pt x="142935" y="15448"/>
                  <a:pt x="140256" y="14734"/>
                  <a:pt x="137755" y="15448"/>
                </a:cubicBezTo>
                <a:lnTo>
                  <a:pt x="119955" y="20479"/>
                </a:lnTo>
                <a:cubicBezTo>
                  <a:pt x="118676" y="20836"/>
                  <a:pt x="117336" y="20062"/>
                  <a:pt x="117009" y="18782"/>
                </a:cubicBezTo>
                <a:lnTo>
                  <a:pt x="112455" y="833"/>
                </a:lnTo>
                <a:cubicBezTo>
                  <a:pt x="111829" y="-1667"/>
                  <a:pt x="109865" y="-3631"/>
                  <a:pt x="107365" y="-4316"/>
                </a:cubicBezTo>
                <a:cubicBezTo>
                  <a:pt x="104864" y="-5001"/>
                  <a:pt x="102215" y="-4256"/>
                  <a:pt x="100399" y="-2411"/>
                </a:cubicBezTo>
                <a:lnTo>
                  <a:pt x="87511" y="10864"/>
                </a:lnTo>
                <a:cubicBezTo>
                  <a:pt x="86588" y="11817"/>
                  <a:pt x="85040" y="11817"/>
                  <a:pt x="84088" y="10864"/>
                </a:cubicBezTo>
                <a:lnTo>
                  <a:pt x="71199" y="-2381"/>
                </a:ln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51" name="Text 49"/>
          <p:cNvSpPr/>
          <p:nvPr/>
        </p:nvSpPr>
        <p:spPr>
          <a:xfrm>
            <a:off x="6648450" y="6343650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Certified volunteer program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4A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travelchinaguide.com/03049307cda184e0cbecd6db1c41e5caeb12f61b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0625" b="1062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D4A373"/>
              </a:gs>
              <a:gs pos="50000">
                <a:srgbClr val="D4A373">
                  <a:alpha val="95000"/>
                </a:srgbClr>
              </a:gs>
              <a:gs pos="100000">
                <a:srgbClr val="D4A373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610916"/>
            <a:ext cx="1905000" cy="504825"/>
          </a:xfrm>
          <a:custGeom>
            <a:avLst/>
            <a:gdLst/>
            <a:ahLst/>
            <a:cxnLst/>
            <a:rect l="l" t="t" r="r" b="b"/>
            <a:pathLst>
              <a:path w="1905000" h="504825">
                <a:moveTo>
                  <a:pt x="252413" y="0"/>
                </a:moveTo>
                <a:lnTo>
                  <a:pt x="1652588" y="0"/>
                </a:lnTo>
                <a:cubicBezTo>
                  <a:pt x="1791898" y="0"/>
                  <a:pt x="1905000" y="113102"/>
                  <a:pt x="1905000" y="252413"/>
                </a:cubicBezTo>
                <a:lnTo>
                  <a:pt x="1905000" y="252413"/>
                </a:lnTo>
                <a:cubicBezTo>
                  <a:pt x="1905000" y="391723"/>
                  <a:pt x="1791898" y="504825"/>
                  <a:pt x="165258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F8F5F2">
              <a:alpha val="20000"/>
            </a:srgbClr>
          </a:solidFill>
          <a:ln w="12700">
            <a:solidFill>
              <a:srgbClr val="F8F5F2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9125" y="1729978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25303"/>
            <a:ext cx="64674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Impact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Community Growth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4460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787503"/>
            <a:ext cx="62674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Stronger Connections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610" y="339610"/>
            <a:ext cx="11580702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spc="107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IMPACT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610" y="611298"/>
            <a:ext cx="11716546" cy="40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9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Creating Lasting Bonds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9610" y="1086752"/>
            <a:ext cx="11597682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qualitative impact of KYK's community work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9610" y="1528245"/>
            <a:ext cx="5654507" cy="2063131"/>
          </a:xfrm>
          <a:custGeom>
            <a:avLst/>
            <a:gdLst/>
            <a:ahLst/>
            <a:cxnLst/>
            <a:rect l="l" t="t" r="r" b="b"/>
            <a:pathLst>
              <a:path w="5654507" h="2063131">
                <a:moveTo>
                  <a:pt x="101877" y="0"/>
                </a:moveTo>
                <a:lnTo>
                  <a:pt x="5552630" y="0"/>
                </a:lnTo>
                <a:cubicBezTo>
                  <a:pt x="5608895" y="0"/>
                  <a:pt x="5654507" y="45612"/>
                  <a:pt x="5654507" y="101877"/>
                </a:cubicBezTo>
                <a:lnTo>
                  <a:pt x="5654507" y="1961254"/>
                </a:lnTo>
                <a:cubicBezTo>
                  <a:pt x="5654507" y="2017519"/>
                  <a:pt x="5608895" y="2063131"/>
                  <a:pt x="5552630" y="2063131"/>
                </a:cubicBezTo>
                <a:lnTo>
                  <a:pt x="101877" y="2063131"/>
                </a:lnTo>
                <a:cubicBezTo>
                  <a:pt x="45612" y="2063131"/>
                  <a:pt x="0" y="2017519"/>
                  <a:pt x="0" y="1961254"/>
                </a:cubicBezTo>
                <a:lnTo>
                  <a:pt x="0" y="101877"/>
                </a:lnTo>
                <a:cubicBezTo>
                  <a:pt x="0" y="45650"/>
                  <a:pt x="45650" y="0"/>
                  <a:pt x="10187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942" dist="33961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43376" y="1732011"/>
            <a:ext cx="407532" cy="407532"/>
          </a:xfrm>
          <a:custGeom>
            <a:avLst/>
            <a:gdLst/>
            <a:ahLst/>
            <a:cxnLst/>
            <a:rect l="l" t="t" r="r" b="b"/>
            <a:pathLst>
              <a:path w="407532" h="407532">
                <a:moveTo>
                  <a:pt x="67923" y="0"/>
                </a:moveTo>
                <a:lnTo>
                  <a:pt x="339609" y="0"/>
                </a:lnTo>
                <a:cubicBezTo>
                  <a:pt x="377122" y="0"/>
                  <a:pt x="407532" y="30410"/>
                  <a:pt x="407532" y="67923"/>
                </a:cubicBezTo>
                <a:lnTo>
                  <a:pt x="407532" y="339609"/>
                </a:lnTo>
                <a:cubicBezTo>
                  <a:pt x="407532" y="377122"/>
                  <a:pt x="377122" y="407532"/>
                  <a:pt x="339609" y="407532"/>
                </a:cubicBezTo>
                <a:lnTo>
                  <a:pt x="67923" y="407532"/>
                </a:lnTo>
                <a:cubicBezTo>
                  <a:pt x="30410" y="407532"/>
                  <a:pt x="0" y="377122"/>
                  <a:pt x="0" y="339609"/>
                </a:cubicBezTo>
                <a:lnTo>
                  <a:pt x="0" y="67923"/>
                </a:lnTo>
                <a:cubicBezTo>
                  <a:pt x="0" y="30435"/>
                  <a:pt x="30435" y="0"/>
                  <a:pt x="67923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Shape 5"/>
          <p:cNvSpPr/>
          <p:nvPr/>
        </p:nvSpPr>
        <p:spPr>
          <a:xfrm>
            <a:off x="662240" y="1850875"/>
            <a:ext cx="169805" cy="169805"/>
          </a:xfrm>
          <a:custGeom>
            <a:avLst/>
            <a:gdLst/>
            <a:ahLst/>
            <a:cxnLst/>
            <a:rect l="l" t="t" r="r" b="b"/>
            <a:pathLst>
              <a:path w="169805" h="169805">
                <a:moveTo>
                  <a:pt x="79928" y="28887"/>
                </a:moveTo>
                <a:lnTo>
                  <a:pt x="84903" y="35752"/>
                </a:lnTo>
                <a:lnTo>
                  <a:pt x="89877" y="28887"/>
                </a:lnTo>
                <a:cubicBezTo>
                  <a:pt x="98169" y="17412"/>
                  <a:pt x="111501" y="10613"/>
                  <a:pt x="125662" y="10613"/>
                </a:cubicBezTo>
                <a:cubicBezTo>
                  <a:pt x="150039" y="10613"/>
                  <a:pt x="169805" y="30379"/>
                  <a:pt x="169805" y="54755"/>
                </a:cubicBezTo>
                <a:lnTo>
                  <a:pt x="169805" y="55618"/>
                </a:lnTo>
                <a:cubicBezTo>
                  <a:pt x="169805" y="92829"/>
                  <a:pt x="123407" y="136043"/>
                  <a:pt x="99197" y="154516"/>
                </a:cubicBezTo>
                <a:cubicBezTo>
                  <a:pt x="95084" y="157633"/>
                  <a:pt x="90043" y="159192"/>
                  <a:pt x="84903" y="159192"/>
                </a:cubicBezTo>
                <a:cubicBezTo>
                  <a:pt x="79762" y="159192"/>
                  <a:pt x="74688" y="157667"/>
                  <a:pt x="70608" y="154516"/>
                </a:cubicBezTo>
                <a:cubicBezTo>
                  <a:pt x="46398" y="136043"/>
                  <a:pt x="0" y="92829"/>
                  <a:pt x="0" y="55618"/>
                </a:cubicBezTo>
                <a:lnTo>
                  <a:pt x="0" y="54755"/>
                </a:lnTo>
                <a:cubicBezTo>
                  <a:pt x="0" y="30379"/>
                  <a:pt x="19766" y="10613"/>
                  <a:pt x="44143" y="10613"/>
                </a:cubicBezTo>
                <a:cubicBezTo>
                  <a:pt x="58304" y="10613"/>
                  <a:pt x="71636" y="17412"/>
                  <a:pt x="79928" y="28887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8" name="Text 6"/>
          <p:cNvSpPr/>
          <p:nvPr/>
        </p:nvSpPr>
        <p:spPr>
          <a:xfrm>
            <a:off x="1052791" y="1816914"/>
            <a:ext cx="1774462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Ongoing Relationships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3376" y="2275387"/>
            <a:ext cx="5323387" cy="500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Chinese volunteers </a:t>
            </a:r>
            <a:pPr>
              <a:lnSpc>
                <a:spcPct val="140000"/>
              </a:lnSpc>
            </a:pPr>
            <a:r>
              <a:rPr lang="en-US" sz="1203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lasting friendships</a:t>
            </a:r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Pakistani families they tutor, extending beyond organized activities into genuine community connections.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3376" y="2907911"/>
            <a:ext cx="5246975" cy="475454"/>
          </a:xfrm>
          <a:custGeom>
            <a:avLst/>
            <a:gdLst/>
            <a:ahLst/>
            <a:cxnLst/>
            <a:rect l="l" t="t" r="r" b="b"/>
            <a:pathLst>
              <a:path w="5246975" h="475454">
                <a:moveTo>
                  <a:pt x="67923" y="0"/>
                </a:moveTo>
                <a:lnTo>
                  <a:pt x="5179052" y="0"/>
                </a:lnTo>
                <a:cubicBezTo>
                  <a:pt x="5216565" y="0"/>
                  <a:pt x="5246975" y="30410"/>
                  <a:pt x="5246975" y="67923"/>
                </a:cubicBezTo>
                <a:lnTo>
                  <a:pt x="5246975" y="407531"/>
                </a:lnTo>
                <a:cubicBezTo>
                  <a:pt x="5246975" y="445044"/>
                  <a:pt x="5216565" y="475454"/>
                  <a:pt x="5179052" y="475454"/>
                </a:cubicBezTo>
                <a:lnTo>
                  <a:pt x="67923" y="475454"/>
                </a:lnTo>
                <a:cubicBezTo>
                  <a:pt x="30410" y="475454"/>
                  <a:pt x="0" y="445044"/>
                  <a:pt x="0" y="407531"/>
                </a:cubicBezTo>
                <a:lnTo>
                  <a:pt x="0" y="67923"/>
                </a:lnTo>
                <a:cubicBezTo>
                  <a:pt x="0" y="30410"/>
                  <a:pt x="30410" y="0"/>
                  <a:pt x="67923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04691" y="3077716"/>
            <a:ext cx="118864" cy="135844"/>
          </a:xfrm>
          <a:custGeom>
            <a:avLst/>
            <a:gdLst/>
            <a:ahLst/>
            <a:cxnLst/>
            <a:rect l="l" t="t" r="r" b="b"/>
            <a:pathLst>
              <a:path w="118864" h="135844">
                <a:moveTo>
                  <a:pt x="0" y="57309"/>
                </a:moveTo>
                <a:cubicBezTo>
                  <a:pt x="0" y="39718"/>
                  <a:pt x="14248" y="25471"/>
                  <a:pt x="31838" y="25471"/>
                </a:cubicBezTo>
                <a:lnTo>
                  <a:pt x="33961" y="25471"/>
                </a:lnTo>
                <a:cubicBezTo>
                  <a:pt x="38657" y="25471"/>
                  <a:pt x="42451" y="29265"/>
                  <a:pt x="42451" y="33961"/>
                </a:cubicBezTo>
                <a:cubicBezTo>
                  <a:pt x="42451" y="38657"/>
                  <a:pt x="38657" y="42451"/>
                  <a:pt x="33961" y="42451"/>
                </a:cubicBezTo>
                <a:lnTo>
                  <a:pt x="31838" y="42451"/>
                </a:lnTo>
                <a:cubicBezTo>
                  <a:pt x="23640" y="42451"/>
                  <a:pt x="16981" y="49111"/>
                  <a:pt x="16981" y="57309"/>
                </a:cubicBezTo>
                <a:lnTo>
                  <a:pt x="16981" y="59432"/>
                </a:lnTo>
                <a:lnTo>
                  <a:pt x="33961" y="59432"/>
                </a:lnTo>
                <a:cubicBezTo>
                  <a:pt x="43327" y="59432"/>
                  <a:pt x="50942" y="67046"/>
                  <a:pt x="50942" y="76412"/>
                </a:cubicBezTo>
                <a:lnTo>
                  <a:pt x="50942" y="93393"/>
                </a:lnTo>
                <a:cubicBezTo>
                  <a:pt x="50942" y="102759"/>
                  <a:pt x="43327" y="110373"/>
                  <a:pt x="33961" y="110373"/>
                </a:cubicBezTo>
                <a:lnTo>
                  <a:pt x="16981" y="110373"/>
                </a:lnTo>
                <a:cubicBezTo>
                  <a:pt x="7615" y="110373"/>
                  <a:pt x="0" y="102759"/>
                  <a:pt x="0" y="93393"/>
                </a:cubicBezTo>
                <a:lnTo>
                  <a:pt x="0" y="57309"/>
                </a:lnTo>
                <a:close/>
                <a:moveTo>
                  <a:pt x="67922" y="57309"/>
                </a:moveTo>
                <a:cubicBezTo>
                  <a:pt x="67922" y="39718"/>
                  <a:pt x="82170" y="25471"/>
                  <a:pt x="99760" y="25471"/>
                </a:cubicBezTo>
                <a:lnTo>
                  <a:pt x="101883" y="25471"/>
                </a:lnTo>
                <a:cubicBezTo>
                  <a:pt x="106579" y="25471"/>
                  <a:pt x="110373" y="29265"/>
                  <a:pt x="110373" y="33961"/>
                </a:cubicBezTo>
                <a:cubicBezTo>
                  <a:pt x="110373" y="38657"/>
                  <a:pt x="106579" y="42451"/>
                  <a:pt x="101883" y="42451"/>
                </a:cubicBezTo>
                <a:lnTo>
                  <a:pt x="99760" y="42451"/>
                </a:lnTo>
                <a:cubicBezTo>
                  <a:pt x="91562" y="42451"/>
                  <a:pt x="84903" y="49111"/>
                  <a:pt x="84903" y="57309"/>
                </a:cubicBezTo>
                <a:lnTo>
                  <a:pt x="84903" y="59432"/>
                </a:lnTo>
                <a:lnTo>
                  <a:pt x="101883" y="59432"/>
                </a:lnTo>
                <a:cubicBezTo>
                  <a:pt x="111249" y="59432"/>
                  <a:pt x="118864" y="67046"/>
                  <a:pt x="118864" y="76412"/>
                </a:cubicBezTo>
                <a:lnTo>
                  <a:pt x="118864" y="93393"/>
                </a:lnTo>
                <a:cubicBezTo>
                  <a:pt x="118864" y="102759"/>
                  <a:pt x="111249" y="110373"/>
                  <a:pt x="101883" y="110373"/>
                </a:cubicBezTo>
                <a:lnTo>
                  <a:pt x="84903" y="110373"/>
                </a:lnTo>
                <a:cubicBezTo>
                  <a:pt x="75537" y="110373"/>
                  <a:pt x="67922" y="102759"/>
                  <a:pt x="67922" y="93393"/>
                </a:cubicBezTo>
                <a:lnTo>
                  <a:pt x="67922" y="57309"/>
                </a:ln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2" name="Text 10"/>
          <p:cNvSpPr/>
          <p:nvPr/>
        </p:nvSpPr>
        <p:spPr>
          <a:xfrm>
            <a:off x="894433" y="3043755"/>
            <a:ext cx="4827996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"Till now, I still keep in touch with some of them." - Our Founder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9610" y="3756936"/>
            <a:ext cx="5654507" cy="2097092"/>
          </a:xfrm>
          <a:custGeom>
            <a:avLst/>
            <a:gdLst/>
            <a:ahLst/>
            <a:cxnLst/>
            <a:rect l="l" t="t" r="r" b="b"/>
            <a:pathLst>
              <a:path w="5654507" h="2097092">
                <a:moveTo>
                  <a:pt x="101877" y="0"/>
                </a:moveTo>
                <a:lnTo>
                  <a:pt x="5552630" y="0"/>
                </a:lnTo>
                <a:cubicBezTo>
                  <a:pt x="5608895" y="0"/>
                  <a:pt x="5654507" y="45612"/>
                  <a:pt x="5654507" y="101877"/>
                </a:cubicBezTo>
                <a:lnTo>
                  <a:pt x="5654507" y="1995215"/>
                </a:lnTo>
                <a:cubicBezTo>
                  <a:pt x="5654507" y="2051480"/>
                  <a:pt x="5608895" y="2097092"/>
                  <a:pt x="5552630" y="2097092"/>
                </a:cubicBezTo>
                <a:lnTo>
                  <a:pt x="101877" y="2097092"/>
                </a:lnTo>
                <a:cubicBezTo>
                  <a:pt x="45612" y="2097092"/>
                  <a:pt x="0" y="2051480"/>
                  <a:pt x="0" y="1995215"/>
                </a:cubicBezTo>
                <a:lnTo>
                  <a:pt x="0" y="101877"/>
                </a:lnTo>
                <a:cubicBezTo>
                  <a:pt x="0" y="45612"/>
                  <a:pt x="45612" y="0"/>
                  <a:pt x="10187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942" dist="33961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543376" y="3960702"/>
            <a:ext cx="407532" cy="407532"/>
          </a:xfrm>
          <a:custGeom>
            <a:avLst/>
            <a:gdLst/>
            <a:ahLst/>
            <a:cxnLst/>
            <a:rect l="l" t="t" r="r" b="b"/>
            <a:pathLst>
              <a:path w="407532" h="407532">
                <a:moveTo>
                  <a:pt x="67923" y="0"/>
                </a:moveTo>
                <a:lnTo>
                  <a:pt x="339609" y="0"/>
                </a:lnTo>
                <a:cubicBezTo>
                  <a:pt x="377122" y="0"/>
                  <a:pt x="407532" y="30410"/>
                  <a:pt x="407532" y="67923"/>
                </a:cubicBezTo>
                <a:lnTo>
                  <a:pt x="407532" y="339609"/>
                </a:lnTo>
                <a:cubicBezTo>
                  <a:pt x="407532" y="377122"/>
                  <a:pt x="377122" y="407532"/>
                  <a:pt x="339609" y="407532"/>
                </a:cubicBezTo>
                <a:lnTo>
                  <a:pt x="67923" y="407532"/>
                </a:lnTo>
                <a:cubicBezTo>
                  <a:pt x="30410" y="407532"/>
                  <a:pt x="0" y="377122"/>
                  <a:pt x="0" y="339609"/>
                </a:cubicBezTo>
                <a:lnTo>
                  <a:pt x="0" y="67923"/>
                </a:lnTo>
                <a:cubicBezTo>
                  <a:pt x="0" y="30435"/>
                  <a:pt x="30435" y="0"/>
                  <a:pt x="67923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5" name="Shape 13"/>
          <p:cNvSpPr/>
          <p:nvPr/>
        </p:nvSpPr>
        <p:spPr>
          <a:xfrm>
            <a:off x="662240" y="4079565"/>
            <a:ext cx="169805" cy="169805"/>
          </a:xfrm>
          <a:custGeom>
            <a:avLst/>
            <a:gdLst/>
            <a:ahLst/>
            <a:cxnLst/>
            <a:rect l="l" t="t" r="r" b="b"/>
            <a:pathLst>
              <a:path w="169805" h="169805">
                <a:moveTo>
                  <a:pt x="84903" y="169805"/>
                </a:moveTo>
                <a:cubicBezTo>
                  <a:pt x="131761" y="169805"/>
                  <a:pt x="169805" y="131761"/>
                  <a:pt x="169805" y="84903"/>
                </a:cubicBezTo>
                <a:cubicBezTo>
                  <a:pt x="169805" y="38044"/>
                  <a:pt x="131761" y="0"/>
                  <a:pt x="84903" y="0"/>
                </a:cubicBezTo>
                <a:cubicBezTo>
                  <a:pt x="38044" y="0"/>
                  <a:pt x="0" y="38044"/>
                  <a:pt x="0" y="84903"/>
                </a:cubicBezTo>
                <a:cubicBezTo>
                  <a:pt x="0" y="131761"/>
                  <a:pt x="38044" y="169805"/>
                  <a:pt x="84903" y="169805"/>
                </a:cubicBezTo>
                <a:close/>
                <a:moveTo>
                  <a:pt x="54855" y="106758"/>
                </a:moveTo>
                <a:cubicBezTo>
                  <a:pt x="61621" y="116044"/>
                  <a:pt x="72565" y="122047"/>
                  <a:pt x="84903" y="122047"/>
                </a:cubicBezTo>
                <a:cubicBezTo>
                  <a:pt x="97240" y="122047"/>
                  <a:pt x="108184" y="116044"/>
                  <a:pt x="114950" y="106758"/>
                </a:cubicBezTo>
                <a:cubicBezTo>
                  <a:pt x="117537" y="103210"/>
                  <a:pt x="122512" y="102414"/>
                  <a:pt x="126060" y="105001"/>
                </a:cubicBezTo>
                <a:cubicBezTo>
                  <a:pt x="129609" y="107587"/>
                  <a:pt x="130405" y="112562"/>
                  <a:pt x="127818" y="116111"/>
                </a:cubicBezTo>
                <a:cubicBezTo>
                  <a:pt x="118167" y="129344"/>
                  <a:pt x="102546" y="137967"/>
                  <a:pt x="84903" y="137967"/>
                </a:cubicBezTo>
                <a:cubicBezTo>
                  <a:pt x="67259" y="137967"/>
                  <a:pt x="51638" y="129344"/>
                  <a:pt x="41987" y="116111"/>
                </a:cubicBezTo>
                <a:cubicBezTo>
                  <a:pt x="39400" y="112562"/>
                  <a:pt x="40196" y="107587"/>
                  <a:pt x="43745" y="105001"/>
                </a:cubicBezTo>
                <a:cubicBezTo>
                  <a:pt x="47293" y="102414"/>
                  <a:pt x="52268" y="103210"/>
                  <a:pt x="54855" y="106758"/>
                </a:cubicBezTo>
                <a:close/>
                <a:moveTo>
                  <a:pt x="47758" y="68983"/>
                </a:moveTo>
                <a:cubicBezTo>
                  <a:pt x="47758" y="63126"/>
                  <a:pt x="52513" y="58370"/>
                  <a:pt x="58370" y="58370"/>
                </a:cubicBezTo>
                <a:cubicBezTo>
                  <a:pt x="64228" y="58370"/>
                  <a:pt x="68983" y="63126"/>
                  <a:pt x="68983" y="68983"/>
                </a:cubicBezTo>
                <a:cubicBezTo>
                  <a:pt x="68983" y="74841"/>
                  <a:pt x="64228" y="79596"/>
                  <a:pt x="58370" y="79596"/>
                </a:cubicBezTo>
                <a:cubicBezTo>
                  <a:pt x="52513" y="79596"/>
                  <a:pt x="47758" y="74841"/>
                  <a:pt x="47758" y="68983"/>
                </a:cubicBezTo>
                <a:close/>
                <a:moveTo>
                  <a:pt x="111435" y="58370"/>
                </a:moveTo>
                <a:cubicBezTo>
                  <a:pt x="117292" y="58370"/>
                  <a:pt x="122047" y="63126"/>
                  <a:pt x="122047" y="68983"/>
                </a:cubicBezTo>
                <a:cubicBezTo>
                  <a:pt x="122047" y="74841"/>
                  <a:pt x="117292" y="79596"/>
                  <a:pt x="111435" y="79596"/>
                </a:cubicBezTo>
                <a:cubicBezTo>
                  <a:pt x="105577" y="79596"/>
                  <a:pt x="100822" y="74841"/>
                  <a:pt x="100822" y="68983"/>
                </a:cubicBezTo>
                <a:cubicBezTo>
                  <a:pt x="100822" y="63126"/>
                  <a:pt x="105577" y="58370"/>
                  <a:pt x="111435" y="5837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6" name="Text 14"/>
          <p:cNvSpPr/>
          <p:nvPr/>
        </p:nvSpPr>
        <p:spPr>
          <a:xfrm>
            <a:off x="1052791" y="4045604"/>
            <a:ext cx="1604657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Confidence Building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3376" y="4504078"/>
            <a:ext cx="5323387" cy="500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gain </a:t>
            </a:r>
            <a:pPr>
              <a:lnSpc>
                <a:spcPct val="140000"/>
              </a:lnSpc>
            </a:pPr>
            <a:r>
              <a:rPr lang="en-US" sz="1203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confidence in Cantonese communication</a:t>
            </a:r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supportive, non-judgmental practice environments that encourage risk-taking and growth.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0357" y="5170563"/>
            <a:ext cx="135844" cy="135844"/>
          </a:xfrm>
          <a:custGeom>
            <a:avLst/>
            <a:gdLst/>
            <a:ahLst/>
            <a:cxnLst/>
            <a:rect l="l" t="t" r="r" b="b"/>
            <a:pathLst>
              <a:path w="135844" h="135844">
                <a:moveTo>
                  <a:pt x="67922" y="135844"/>
                </a:moveTo>
                <a:cubicBezTo>
                  <a:pt x="105409" y="135844"/>
                  <a:pt x="135844" y="105409"/>
                  <a:pt x="135844" y="67922"/>
                </a:cubicBezTo>
                <a:cubicBezTo>
                  <a:pt x="135844" y="30435"/>
                  <a:pt x="105409" y="0"/>
                  <a:pt x="67922" y="0"/>
                </a:cubicBezTo>
                <a:cubicBezTo>
                  <a:pt x="30435" y="0"/>
                  <a:pt x="0" y="30435"/>
                  <a:pt x="0" y="67922"/>
                </a:cubicBezTo>
                <a:cubicBezTo>
                  <a:pt x="0" y="105409"/>
                  <a:pt x="30435" y="135844"/>
                  <a:pt x="67922" y="135844"/>
                </a:cubicBezTo>
                <a:close/>
                <a:moveTo>
                  <a:pt x="90315" y="56434"/>
                </a:moveTo>
                <a:lnTo>
                  <a:pt x="69089" y="90395"/>
                </a:lnTo>
                <a:cubicBezTo>
                  <a:pt x="67975" y="92172"/>
                  <a:pt x="66065" y="93287"/>
                  <a:pt x="63969" y="93393"/>
                </a:cubicBezTo>
                <a:cubicBezTo>
                  <a:pt x="61873" y="93499"/>
                  <a:pt x="59856" y="92544"/>
                  <a:pt x="58609" y="90846"/>
                </a:cubicBezTo>
                <a:lnTo>
                  <a:pt x="45874" y="73865"/>
                </a:lnTo>
                <a:cubicBezTo>
                  <a:pt x="43751" y="71053"/>
                  <a:pt x="44335" y="67073"/>
                  <a:pt x="47147" y="64950"/>
                </a:cubicBezTo>
                <a:cubicBezTo>
                  <a:pt x="49960" y="62828"/>
                  <a:pt x="53940" y="63412"/>
                  <a:pt x="56062" y="66224"/>
                </a:cubicBezTo>
                <a:lnTo>
                  <a:pt x="63226" y="75775"/>
                </a:lnTo>
                <a:lnTo>
                  <a:pt x="79517" y="49694"/>
                </a:lnTo>
                <a:cubicBezTo>
                  <a:pt x="81374" y="46723"/>
                  <a:pt x="85300" y="45794"/>
                  <a:pt x="88299" y="47678"/>
                </a:cubicBezTo>
                <a:cubicBezTo>
                  <a:pt x="91297" y="49562"/>
                  <a:pt x="92199" y="53462"/>
                  <a:pt x="90315" y="5646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9" name="Text 17"/>
          <p:cNvSpPr/>
          <p:nvPr/>
        </p:nvSpPr>
        <p:spPr>
          <a:xfrm>
            <a:off x="781103" y="5136602"/>
            <a:ext cx="128202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Speaking confidence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35714" y="5170563"/>
            <a:ext cx="135844" cy="135844"/>
          </a:xfrm>
          <a:custGeom>
            <a:avLst/>
            <a:gdLst/>
            <a:ahLst/>
            <a:cxnLst/>
            <a:rect l="l" t="t" r="r" b="b"/>
            <a:pathLst>
              <a:path w="135844" h="135844">
                <a:moveTo>
                  <a:pt x="67922" y="135844"/>
                </a:moveTo>
                <a:cubicBezTo>
                  <a:pt x="105409" y="135844"/>
                  <a:pt x="135844" y="105409"/>
                  <a:pt x="135844" y="67922"/>
                </a:cubicBezTo>
                <a:cubicBezTo>
                  <a:pt x="135844" y="30435"/>
                  <a:pt x="105409" y="0"/>
                  <a:pt x="67922" y="0"/>
                </a:cubicBezTo>
                <a:cubicBezTo>
                  <a:pt x="30435" y="0"/>
                  <a:pt x="0" y="30435"/>
                  <a:pt x="0" y="67922"/>
                </a:cubicBezTo>
                <a:cubicBezTo>
                  <a:pt x="0" y="105409"/>
                  <a:pt x="30435" y="135844"/>
                  <a:pt x="67922" y="135844"/>
                </a:cubicBezTo>
                <a:close/>
                <a:moveTo>
                  <a:pt x="90315" y="56434"/>
                </a:moveTo>
                <a:lnTo>
                  <a:pt x="69089" y="90395"/>
                </a:lnTo>
                <a:cubicBezTo>
                  <a:pt x="67975" y="92172"/>
                  <a:pt x="66065" y="93287"/>
                  <a:pt x="63969" y="93393"/>
                </a:cubicBezTo>
                <a:cubicBezTo>
                  <a:pt x="61873" y="93499"/>
                  <a:pt x="59856" y="92544"/>
                  <a:pt x="58609" y="90846"/>
                </a:cubicBezTo>
                <a:lnTo>
                  <a:pt x="45874" y="73865"/>
                </a:lnTo>
                <a:cubicBezTo>
                  <a:pt x="43751" y="71053"/>
                  <a:pt x="44335" y="67073"/>
                  <a:pt x="47147" y="64950"/>
                </a:cubicBezTo>
                <a:cubicBezTo>
                  <a:pt x="49960" y="62828"/>
                  <a:pt x="53940" y="63412"/>
                  <a:pt x="56062" y="66224"/>
                </a:cubicBezTo>
                <a:lnTo>
                  <a:pt x="63226" y="75775"/>
                </a:lnTo>
                <a:lnTo>
                  <a:pt x="79517" y="49694"/>
                </a:lnTo>
                <a:cubicBezTo>
                  <a:pt x="81374" y="46723"/>
                  <a:pt x="85300" y="45794"/>
                  <a:pt x="88299" y="47678"/>
                </a:cubicBezTo>
                <a:cubicBezTo>
                  <a:pt x="91297" y="49562"/>
                  <a:pt x="92199" y="53462"/>
                  <a:pt x="90315" y="5646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1" name="Text 19"/>
          <p:cNvSpPr/>
          <p:nvPr/>
        </p:nvSpPr>
        <p:spPr>
          <a:xfrm>
            <a:off x="3456461" y="5136602"/>
            <a:ext cx="916947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comfort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0357" y="5476212"/>
            <a:ext cx="135844" cy="135844"/>
          </a:xfrm>
          <a:custGeom>
            <a:avLst/>
            <a:gdLst/>
            <a:ahLst/>
            <a:cxnLst/>
            <a:rect l="l" t="t" r="r" b="b"/>
            <a:pathLst>
              <a:path w="135844" h="135844">
                <a:moveTo>
                  <a:pt x="67922" y="135844"/>
                </a:moveTo>
                <a:cubicBezTo>
                  <a:pt x="105409" y="135844"/>
                  <a:pt x="135844" y="105409"/>
                  <a:pt x="135844" y="67922"/>
                </a:cubicBezTo>
                <a:cubicBezTo>
                  <a:pt x="135844" y="30435"/>
                  <a:pt x="105409" y="0"/>
                  <a:pt x="67922" y="0"/>
                </a:cubicBezTo>
                <a:cubicBezTo>
                  <a:pt x="30435" y="0"/>
                  <a:pt x="0" y="30435"/>
                  <a:pt x="0" y="67922"/>
                </a:cubicBezTo>
                <a:cubicBezTo>
                  <a:pt x="0" y="105409"/>
                  <a:pt x="30435" y="135844"/>
                  <a:pt x="67922" y="135844"/>
                </a:cubicBezTo>
                <a:close/>
                <a:moveTo>
                  <a:pt x="90315" y="56434"/>
                </a:moveTo>
                <a:lnTo>
                  <a:pt x="69089" y="90395"/>
                </a:lnTo>
                <a:cubicBezTo>
                  <a:pt x="67975" y="92172"/>
                  <a:pt x="66065" y="93287"/>
                  <a:pt x="63969" y="93393"/>
                </a:cubicBezTo>
                <a:cubicBezTo>
                  <a:pt x="61873" y="93499"/>
                  <a:pt x="59856" y="92544"/>
                  <a:pt x="58609" y="90846"/>
                </a:cubicBezTo>
                <a:lnTo>
                  <a:pt x="45874" y="73865"/>
                </a:lnTo>
                <a:cubicBezTo>
                  <a:pt x="43751" y="71053"/>
                  <a:pt x="44335" y="67073"/>
                  <a:pt x="47147" y="64950"/>
                </a:cubicBezTo>
                <a:cubicBezTo>
                  <a:pt x="49960" y="62828"/>
                  <a:pt x="53940" y="63412"/>
                  <a:pt x="56062" y="66224"/>
                </a:cubicBezTo>
                <a:lnTo>
                  <a:pt x="63226" y="75775"/>
                </a:lnTo>
                <a:lnTo>
                  <a:pt x="79517" y="49694"/>
                </a:lnTo>
                <a:cubicBezTo>
                  <a:pt x="81374" y="46723"/>
                  <a:pt x="85300" y="45794"/>
                  <a:pt x="88299" y="47678"/>
                </a:cubicBezTo>
                <a:cubicBezTo>
                  <a:pt x="91297" y="49562"/>
                  <a:pt x="92199" y="53462"/>
                  <a:pt x="90315" y="5646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3" name="Text 21"/>
          <p:cNvSpPr/>
          <p:nvPr/>
        </p:nvSpPr>
        <p:spPr>
          <a:xfrm>
            <a:off x="781103" y="5442251"/>
            <a:ext cx="1485794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Academic improvement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35714" y="5476212"/>
            <a:ext cx="135844" cy="135844"/>
          </a:xfrm>
          <a:custGeom>
            <a:avLst/>
            <a:gdLst/>
            <a:ahLst/>
            <a:cxnLst/>
            <a:rect l="l" t="t" r="r" b="b"/>
            <a:pathLst>
              <a:path w="135844" h="135844">
                <a:moveTo>
                  <a:pt x="67922" y="135844"/>
                </a:moveTo>
                <a:cubicBezTo>
                  <a:pt x="105409" y="135844"/>
                  <a:pt x="135844" y="105409"/>
                  <a:pt x="135844" y="67922"/>
                </a:cubicBezTo>
                <a:cubicBezTo>
                  <a:pt x="135844" y="30435"/>
                  <a:pt x="105409" y="0"/>
                  <a:pt x="67922" y="0"/>
                </a:cubicBezTo>
                <a:cubicBezTo>
                  <a:pt x="30435" y="0"/>
                  <a:pt x="0" y="30435"/>
                  <a:pt x="0" y="67922"/>
                </a:cubicBezTo>
                <a:cubicBezTo>
                  <a:pt x="0" y="105409"/>
                  <a:pt x="30435" y="135844"/>
                  <a:pt x="67922" y="135844"/>
                </a:cubicBezTo>
                <a:close/>
                <a:moveTo>
                  <a:pt x="90315" y="56434"/>
                </a:moveTo>
                <a:lnTo>
                  <a:pt x="69089" y="90395"/>
                </a:lnTo>
                <a:cubicBezTo>
                  <a:pt x="67975" y="92172"/>
                  <a:pt x="66065" y="93287"/>
                  <a:pt x="63969" y="93393"/>
                </a:cubicBezTo>
                <a:cubicBezTo>
                  <a:pt x="61873" y="93499"/>
                  <a:pt x="59856" y="92544"/>
                  <a:pt x="58609" y="90846"/>
                </a:cubicBezTo>
                <a:lnTo>
                  <a:pt x="45874" y="73865"/>
                </a:lnTo>
                <a:cubicBezTo>
                  <a:pt x="43751" y="71053"/>
                  <a:pt x="44335" y="67073"/>
                  <a:pt x="47147" y="64950"/>
                </a:cubicBezTo>
                <a:cubicBezTo>
                  <a:pt x="49960" y="62828"/>
                  <a:pt x="53940" y="63412"/>
                  <a:pt x="56062" y="66224"/>
                </a:cubicBezTo>
                <a:lnTo>
                  <a:pt x="63226" y="75775"/>
                </a:lnTo>
                <a:lnTo>
                  <a:pt x="79517" y="49694"/>
                </a:lnTo>
                <a:cubicBezTo>
                  <a:pt x="81374" y="46723"/>
                  <a:pt x="85300" y="45794"/>
                  <a:pt x="88299" y="47678"/>
                </a:cubicBezTo>
                <a:cubicBezTo>
                  <a:pt x="91297" y="49562"/>
                  <a:pt x="92199" y="53462"/>
                  <a:pt x="90315" y="5646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5" name="Text 23"/>
          <p:cNvSpPr/>
          <p:nvPr/>
        </p:nvSpPr>
        <p:spPr>
          <a:xfrm>
            <a:off x="3456461" y="5442251"/>
            <a:ext cx="1256557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opportunities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9740" y="1528245"/>
            <a:ext cx="5654507" cy="2402741"/>
          </a:xfrm>
          <a:custGeom>
            <a:avLst/>
            <a:gdLst/>
            <a:ahLst/>
            <a:cxnLst/>
            <a:rect l="l" t="t" r="r" b="b"/>
            <a:pathLst>
              <a:path w="5654507" h="2402741">
                <a:moveTo>
                  <a:pt x="101876" y="0"/>
                </a:moveTo>
                <a:lnTo>
                  <a:pt x="5552631" y="0"/>
                </a:lnTo>
                <a:cubicBezTo>
                  <a:pt x="5608895" y="0"/>
                  <a:pt x="5654507" y="45612"/>
                  <a:pt x="5654507" y="101876"/>
                </a:cubicBezTo>
                <a:lnTo>
                  <a:pt x="5654507" y="2300865"/>
                </a:lnTo>
                <a:cubicBezTo>
                  <a:pt x="5654507" y="2357129"/>
                  <a:pt x="5608895" y="2402741"/>
                  <a:pt x="5552631" y="2402741"/>
                </a:cubicBezTo>
                <a:lnTo>
                  <a:pt x="101876" y="2402741"/>
                </a:lnTo>
                <a:cubicBezTo>
                  <a:pt x="45612" y="2402741"/>
                  <a:pt x="0" y="2357129"/>
                  <a:pt x="0" y="2300865"/>
                </a:cubicBezTo>
                <a:lnTo>
                  <a:pt x="0" y="101876"/>
                </a:lnTo>
                <a:cubicBezTo>
                  <a:pt x="0" y="45649"/>
                  <a:pt x="45649" y="0"/>
                  <a:pt x="10187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942" dist="33961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6403506" y="1732011"/>
            <a:ext cx="407532" cy="407532"/>
          </a:xfrm>
          <a:custGeom>
            <a:avLst/>
            <a:gdLst/>
            <a:ahLst/>
            <a:cxnLst/>
            <a:rect l="l" t="t" r="r" b="b"/>
            <a:pathLst>
              <a:path w="407532" h="407532">
                <a:moveTo>
                  <a:pt x="67923" y="0"/>
                </a:moveTo>
                <a:lnTo>
                  <a:pt x="339609" y="0"/>
                </a:lnTo>
                <a:cubicBezTo>
                  <a:pt x="377122" y="0"/>
                  <a:pt x="407532" y="30410"/>
                  <a:pt x="407532" y="67923"/>
                </a:cubicBezTo>
                <a:lnTo>
                  <a:pt x="407532" y="339609"/>
                </a:lnTo>
                <a:cubicBezTo>
                  <a:pt x="407532" y="377122"/>
                  <a:pt x="377122" y="407532"/>
                  <a:pt x="339609" y="407532"/>
                </a:cubicBezTo>
                <a:lnTo>
                  <a:pt x="67923" y="407532"/>
                </a:lnTo>
                <a:cubicBezTo>
                  <a:pt x="30410" y="407532"/>
                  <a:pt x="0" y="377122"/>
                  <a:pt x="0" y="339609"/>
                </a:cubicBezTo>
                <a:lnTo>
                  <a:pt x="0" y="67923"/>
                </a:lnTo>
                <a:cubicBezTo>
                  <a:pt x="0" y="30435"/>
                  <a:pt x="30435" y="0"/>
                  <a:pt x="6792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Shape 26"/>
          <p:cNvSpPr/>
          <p:nvPr/>
        </p:nvSpPr>
        <p:spPr>
          <a:xfrm>
            <a:off x="6511757" y="1850875"/>
            <a:ext cx="191031" cy="169805"/>
          </a:xfrm>
          <a:custGeom>
            <a:avLst/>
            <a:gdLst/>
            <a:ahLst/>
            <a:cxnLst/>
            <a:rect l="l" t="t" r="r" b="b"/>
            <a:pathLst>
              <a:path w="191031" h="169805">
                <a:moveTo>
                  <a:pt x="89181" y="17644"/>
                </a:moveTo>
                <a:lnTo>
                  <a:pt x="50510" y="60626"/>
                </a:lnTo>
                <a:cubicBezTo>
                  <a:pt x="48985" y="62317"/>
                  <a:pt x="49051" y="64937"/>
                  <a:pt x="50676" y="66562"/>
                </a:cubicBezTo>
                <a:cubicBezTo>
                  <a:pt x="60792" y="76678"/>
                  <a:pt x="77208" y="76678"/>
                  <a:pt x="87324" y="66562"/>
                </a:cubicBezTo>
                <a:lnTo>
                  <a:pt x="97870" y="56016"/>
                </a:lnTo>
                <a:cubicBezTo>
                  <a:pt x="99263" y="54623"/>
                  <a:pt x="101021" y="53860"/>
                  <a:pt x="102812" y="53727"/>
                </a:cubicBezTo>
                <a:cubicBezTo>
                  <a:pt x="105067" y="53528"/>
                  <a:pt x="107388" y="54291"/>
                  <a:pt x="109113" y="56016"/>
                </a:cubicBezTo>
                <a:lnTo>
                  <a:pt x="167682" y="114088"/>
                </a:lnTo>
                <a:lnTo>
                  <a:pt x="191031" y="95515"/>
                </a:lnTo>
                <a:lnTo>
                  <a:pt x="191031" y="0"/>
                </a:lnTo>
                <a:lnTo>
                  <a:pt x="153886" y="21226"/>
                </a:lnTo>
                <a:lnTo>
                  <a:pt x="145993" y="15952"/>
                </a:lnTo>
                <a:cubicBezTo>
                  <a:pt x="140752" y="12470"/>
                  <a:pt x="134617" y="10613"/>
                  <a:pt x="128316" y="10613"/>
                </a:cubicBezTo>
                <a:lnTo>
                  <a:pt x="104967" y="10613"/>
                </a:lnTo>
                <a:cubicBezTo>
                  <a:pt x="104603" y="10613"/>
                  <a:pt x="104205" y="10613"/>
                  <a:pt x="103840" y="10646"/>
                </a:cubicBezTo>
                <a:cubicBezTo>
                  <a:pt x="98235" y="10944"/>
                  <a:pt x="92962" y="13465"/>
                  <a:pt x="89181" y="17644"/>
                </a:cubicBezTo>
                <a:close/>
                <a:moveTo>
                  <a:pt x="38670" y="49980"/>
                </a:moveTo>
                <a:lnTo>
                  <a:pt x="74091" y="10613"/>
                </a:lnTo>
                <a:lnTo>
                  <a:pt x="60957" y="10613"/>
                </a:lnTo>
                <a:cubicBezTo>
                  <a:pt x="52500" y="10613"/>
                  <a:pt x="44408" y="13962"/>
                  <a:pt x="38438" y="19932"/>
                </a:cubicBezTo>
                <a:lnTo>
                  <a:pt x="0" y="63677"/>
                </a:lnTo>
                <a:lnTo>
                  <a:pt x="0" y="180418"/>
                </a:lnTo>
                <a:lnTo>
                  <a:pt x="47758" y="135313"/>
                </a:lnTo>
                <a:lnTo>
                  <a:pt x="51870" y="138729"/>
                </a:lnTo>
                <a:cubicBezTo>
                  <a:pt x="59498" y="145097"/>
                  <a:pt x="69116" y="148579"/>
                  <a:pt x="79032" y="148579"/>
                </a:cubicBezTo>
                <a:lnTo>
                  <a:pt x="84239" y="148579"/>
                </a:lnTo>
                <a:lnTo>
                  <a:pt x="81918" y="146258"/>
                </a:lnTo>
                <a:cubicBezTo>
                  <a:pt x="78800" y="143140"/>
                  <a:pt x="78800" y="138099"/>
                  <a:pt x="81918" y="135015"/>
                </a:cubicBezTo>
                <a:cubicBezTo>
                  <a:pt x="85035" y="131931"/>
                  <a:pt x="90076" y="131897"/>
                  <a:pt x="93161" y="135015"/>
                </a:cubicBezTo>
                <a:lnTo>
                  <a:pt x="106758" y="148613"/>
                </a:lnTo>
                <a:lnTo>
                  <a:pt x="109743" y="148613"/>
                </a:lnTo>
                <a:cubicBezTo>
                  <a:pt x="116078" y="148613"/>
                  <a:pt x="122280" y="147186"/>
                  <a:pt x="127918" y="144533"/>
                </a:cubicBezTo>
                <a:lnTo>
                  <a:pt x="119063" y="135645"/>
                </a:lnTo>
                <a:cubicBezTo>
                  <a:pt x="115945" y="132528"/>
                  <a:pt x="115945" y="127486"/>
                  <a:pt x="119063" y="124402"/>
                </a:cubicBezTo>
                <a:cubicBezTo>
                  <a:pt x="122180" y="121318"/>
                  <a:pt x="127221" y="121285"/>
                  <a:pt x="130305" y="124402"/>
                </a:cubicBezTo>
                <a:lnTo>
                  <a:pt x="140918" y="135015"/>
                </a:lnTo>
                <a:lnTo>
                  <a:pt x="146722" y="129211"/>
                </a:lnTo>
                <a:cubicBezTo>
                  <a:pt x="149674" y="126259"/>
                  <a:pt x="150536" y="121981"/>
                  <a:pt x="149243" y="118233"/>
                </a:cubicBezTo>
                <a:lnTo>
                  <a:pt x="103508" y="72864"/>
                </a:lnTo>
                <a:lnTo>
                  <a:pt x="98567" y="77805"/>
                </a:lnTo>
                <a:cubicBezTo>
                  <a:pt x="82216" y="94156"/>
                  <a:pt x="55750" y="94156"/>
                  <a:pt x="39400" y="77805"/>
                </a:cubicBezTo>
                <a:cubicBezTo>
                  <a:pt x="31772" y="70177"/>
                  <a:pt x="31474" y="57939"/>
                  <a:pt x="38670" y="49947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9" name="Text 27"/>
          <p:cNvSpPr/>
          <p:nvPr/>
        </p:nvSpPr>
        <p:spPr>
          <a:xfrm>
            <a:off x="6912921" y="1816914"/>
            <a:ext cx="1630128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Breaking Stereotypes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03506" y="2275387"/>
            <a:ext cx="5323387" cy="500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interaction helps community members </a:t>
            </a:r>
            <a:pPr>
              <a:lnSpc>
                <a:spcPct val="140000"/>
              </a:lnSpc>
            </a:pPr>
            <a:r>
              <a:rPr lang="en-US" sz="1203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down prejudices</a:t>
            </a:r>
            <a:pPr>
              <a:lnSpc>
                <a:spcPct val="140000"/>
              </a:lnSpc>
            </a:pPr>
            <a:r>
              <a:rPr lang="en-US" sz="1203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see each other as individuals rather than stereotypes, fostering mutual respect.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37467" y="2941872"/>
            <a:ext cx="101883" cy="135844"/>
          </a:xfrm>
          <a:custGeom>
            <a:avLst/>
            <a:gdLst/>
            <a:ahLst/>
            <a:cxnLst/>
            <a:rect l="l" t="t" r="r" b="b"/>
            <a:pathLst>
              <a:path w="101883" h="135844">
                <a:moveTo>
                  <a:pt x="77712" y="101883"/>
                </a:moveTo>
                <a:cubicBezTo>
                  <a:pt x="79649" y="95966"/>
                  <a:pt x="83523" y="90607"/>
                  <a:pt x="87901" y="85990"/>
                </a:cubicBezTo>
                <a:cubicBezTo>
                  <a:pt x="96577" y="76863"/>
                  <a:pt x="101883" y="64526"/>
                  <a:pt x="101883" y="50942"/>
                </a:cubicBezTo>
                <a:cubicBezTo>
                  <a:pt x="101883" y="22818"/>
                  <a:pt x="79065" y="0"/>
                  <a:pt x="50942" y="0"/>
                </a:cubicBezTo>
                <a:cubicBezTo>
                  <a:pt x="22818" y="0"/>
                  <a:pt x="0" y="22818"/>
                  <a:pt x="0" y="50942"/>
                </a:cubicBezTo>
                <a:cubicBezTo>
                  <a:pt x="0" y="64526"/>
                  <a:pt x="5306" y="76863"/>
                  <a:pt x="13982" y="85990"/>
                </a:cubicBezTo>
                <a:cubicBezTo>
                  <a:pt x="18360" y="90607"/>
                  <a:pt x="22260" y="95966"/>
                  <a:pt x="24171" y="101883"/>
                </a:cubicBezTo>
                <a:lnTo>
                  <a:pt x="77686" y="101883"/>
                </a:lnTo>
                <a:close/>
                <a:moveTo>
                  <a:pt x="76412" y="114618"/>
                </a:moveTo>
                <a:lnTo>
                  <a:pt x="25471" y="114618"/>
                </a:lnTo>
                <a:lnTo>
                  <a:pt x="25471" y="118864"/>
                </a:lnTo>
                <a:cubicBezTo>
                  <a:pt x="25471" y="130591"/>
                  <a:pt x="34969" y="140089"/>
                  <a:pt x="46696" y="140089"/>
                </a:cubicBezTo>
                <a:lnTo>
                  <a:pt x="55187" y="140089"/>
                </a:lnTo>
                <a:cubicBezTo>
                  <a:pt x="66914" y="140089"/>
                  <a:pt x="76412" y="130591"/>
                  <a:pt x="76412" y="118864"/>
                </a:cubicBezTo>
                <a:lnTo>
                  <a:pt x="76412" y="114618"/>
                </a:lnTo>
                <a:close/>
                <a:moveTo>
                  <a:pt x="48819" y="29716"/>
                </a:moveTo>
                <a:cubicBezTo>
                  <a:pt x="38259" y="29716"/>
                  <a:pt x="29716" y="38259"/>
                  <a:pt x="29716" y="48819"/>
                </a:cubicBezTo>
                <a:cubicBezTo>
                  <a:pt x="29716" y="52348"/>
                  <a:pt x="26877" y="55187"/>
                  <a:pt x="23348" y="55187"/>
                </a:cubicBezTo>
                <a:cubicBezTo>
                  <a:pt x="19819" y="55187"/>
                  <a:pt x="16981" y="52348"/>
                  <a:pt x="16981" y="48819"/>
                </a:cubicBezTo>
                <a:cubicBezTo>
                  <a:pt x="16981" y="31228"/>
                  <a:pt x="31228" y="16981"/>
                  <a:pt x="48819" y="16981"/>
                </a:cubicBezTo>
                <a:cubicBezTo>
                  <a:pt x="52348" y="16981"/>
                  <a:pt x="55187" y="19819"/>
                  <a:pt x="55187" y="23348"/>
                </a:cubicBezTo>
                <a:cubicBezTo>
                  <a:pt x="55187" y="26877"/>
                  <a:pt x="52348" y="29716"/>
                  <a:pt x="48819" y="2971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30"/>
          <p:cNvSpPr/>
          <p:nvPr/>
        </p:nvSpPr>
        <p:spPr>
          <a:xfrm>
            <a:off x="6675194" y="2907911"/>
            <a:ext cx="3523454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cultural context reduces misunderstandings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37467" y="3247521"/>
            <a:ext cx="101883" cy="135844"/>
          </a:xfrm>
          <a:custGeom>
            <a:avLst/>
            <a:gdLst/>
            <a:ahLst/>
            <a:cxnLst/>
            <a:rect l="l" t="t" r="r" b="b"/>
            <a:pathLst>
              <a:path w="101883" h="135844">
                <a:moveTo>
                  <a:pt x="77712" y="101883"/>
                </a:moveTo>
                <a:cubicBezTo>
                  <a:pt x="79649" y="95966"/>
                  <a:pt x="83523" y="90607"/>
                  <a:pt x="87901" y="85990"/>
                </a:cubicBezTo>
                <a:cubicBezTo>
                  <a:pt x="96577" y="76863"/>
                  <a:pt x="101883" y="64526"/>
                  <a:pt x="101883" y="50942"/>
                </a:cubicBezTo>
                <a:cubicBezTo>
                  <a:pt x="101883" y="22818"/>
                  <a:pt x="79065" y="0"/>
                  <a:pt x="50942" y="0"/>
                </a:cubicBezTo>
                <a:cubicBezTo>
                  <a:pt x="22818" y="0"/>
                  <a:pt x="0" y="22818"/>
                  <a:pt x="0" y="50942"/>
                </a:cubicBezTo>
                <a:cubicBezTo>
                  <a:pt x="0" y="64526"/>
                  <a:pt x="5306" y="76863"/>
                  <a:pt x="13982" y="85990"/>
                </a:cubicBezTo>
                <a:cubicBezTo>
                  <a:pt x="18360" y="90607"/>
                  <a:pt x="22260" y="95966"/>
                  <a:pt x="24171" y="101883"/>
                </a:cubicBezTo>
                <a:lnTo>
                  <a:pt x="77686" y="101883"/>
                </a:lnTo>
                <a:close/>
                <a:moveTo>
                  <a:pt x="76412" y="114618"/>
                </a:moveTo>
                <a:lnTo>
                  <a:pt x="25471" y="114618"/>
                </a:lnTo>
                <a:lnTo>
                  <a:pt x="25471" y="118864"/>
                </a:lnTo>
                <a:cubicBezTo>
                  <a:pt x="25471" y="130591"/>
                  <a:pt x="34969" y="140089"/>
                  <a:pt x="46696" y="140089"/>
                </a:cubicBezTo>
                <a:lnTo>
                  <a:pt x="55187" y="140089"/>
                </a:lnTo>
                <a:cubicBezTo>
                  <a:pt x="66914" y="140089"/>
                  <a:pt x="76412" y="130591"/>
                  <a:pt x="76412" y="118864"/>
                </a:cubicBezTo>
                <a:lnTo>
                  <a:pt x="76412" y="114618"/>
                </a:lnTo>
                <a:close/>
                <a:moveTo>
                  <a:pt x="48819" y="29716"/>
                </a:moveTo>
                <a:cubicBezTo>
                  <a:pt x="38259" y="29716"/>
                  <a:pt x="29716" y="38259"/>
                  <a:pt x="29716" y="48819"/>
                </a:cubicBezTo>
                <a:cubicBezTo>
                  <a:pt x="29716" y="52348"/>
                  <a:pt x="26877" y="55187"/>
                  <a:pt x="23348" y="55187"/>
                </a:cubicBezTo>
                <a:cubicBezTo>
                  <a:pt x="19819" y="55187"/>
                  <a:pt x="16981" y="52348"/>
                  <a:pt x="16981" y="48819"/>
                </a:cubicBezTo>
                <a:cubicBezTo>
                  <a:pt x="16981" y="31228"/>
                  <a:pt x="31228" y="16981"/>
                  <a:pt x="48819" y="16981"/>
                </a:cubicBezTo>
                <a:cubicBezTo>
                  <a:pt x="52348" y="16981"/>
                  <a:pt x="55187" y="19819"/>
                  <a:pt x="55187" y="23348"/>
                </a:cubicBezTo>
                <a:cubicBezTo>
                  <a:pt x="55187" y="26877"/>
                  <a:pt x="52348" y="29716"/>
                  <a:pt x="48819" y="2971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6675194" y="3213560"/>
            <a:ext cx="264046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Shared experiences create common ground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37467" y="3553170"/>
            <a:ext cx="101883" cy="135844"/>
          </a:xfrm>
          <a:custGeom>
            <a:avLst/>
            <a:gdLst/>
            <a:ahLst/>
            <a:cxnLst/>
            <a:rect l="l" t="t" r="r" b="b"/>
            <a:pathLst>
              <a:path w="101883" h="135844">
                <a:moveTo>
                  <a:pt x="77712" y="101883"/>
                </a:moveTo>
                <a:cubicBezTo>
                  <a:pt x="79649" y="95966"/>
                  <a:pt x="83523" y="90607"/>
                  <a:pt x="87901" y="85990"/>
                </a:cubicBezTo>
                <a:cubicBezTo>
                  <a:pt x="96577" y="76863"/>
                  <a:pt x="101883" y="64526"/>
                  <a:pt x="101883" y="50942"/>
                </a:cubicBezTo>
                <a:cubicBezTo>
                  <a:pt x="101883" y="22818"/>
                  <a:pt x="79065" y="0"/>
                  <a:pt x="50942" y="0"/>
                </a:cubicBezTo>
                <a:cubicBezTo>
                  <a:pt x="22818" y="0"/>
                  <a:pt x="0" y="22818"/>
                  <a:pt x="0" y="50942"/>
                </a:cubicBezTo>
                <a:cubicBezTo>
                  <a:pt x="0" y="64526"/>
                  <a:pt x="5306" y="76863"/>
                  <a:pt x="13982" y="85990"/>
                </a:cubicBezTo>
                <a:cubicBezTo>
                  <a:pt x="18360" y="90607"/>
                  <a:pt x="22260" y="95966"/>
                  <a:pt x="24171" y="101883"/>
                </a:cubicBezTo>
                <a:lnTo>
                  <a:pt x="77686" y="101883"/>
                </a:lnTo>
                <a:close/>
                <a:moveTo>
                  <a:pt x="76412" y="114618"/>
                </a:moveTo>
                <a:lnTo>
                  <a:pt x="25471" y="114618"/>
                </a:lnTo>
                <a:lnTo>
                  <a:pt x="25471" y="118864"/>
                </a:lnTo>
                <a:cubicBezTo>
                  <a:pt x="25471" y="130591"/>
                  <a:pt x="34969" y="140089"/>
                  <a:pt x="46696" y="140089"/>
                </a:cubicBezTo>
                <a:lnTo>
                  <a:pt x="55187" y="140089"/>
                </a:lnTo>
                <a:cubicBezTo>
                  <a:pt x="66914" y="140089"/>
                  <a:pt x="76412" y="130591"/>
                  <a:pt x="76412" y="118864"/>
                </a:cubicBezTo>
                <a:lnTo>
                  <a:pt x="76412" y="114618"/>
                </a:lnTo>
                <a:close/>
                <a:moveTo>
                  <a:pt x="48819" y="29716"/>
                </a:moveTo>
                <a:cubicBezTo>
                  <a:pt x="38259" y="29716"/>
                  <a:pt x="29716" y="38259"/>
                  <a:pt x="29716" y="48819"/>
                </a:cubicBezTo>
                <a:cubicBezTo>
                  <a:pt x="29716" y="52348"/>
                  <a:pt x="26877" y="55187"/>
                  <a:pt x="23348" y="55187"/>
                </a:cubicBezTo>
                <a:cubicBezTo>
                  <a:pt x="19819" y="55187"/>
                  <a:pt x="16981" y="52348"/>
                  <a:pt x="16981" y="48819"/>
                </a:cubicBezTo>
                <a:cubicBezTo>
                  <a:pt x="16981" y="31228"/>
                  <a:pt x="31228" y="16981"/>
                  <a:pt x="48819" y="16981"/>
                </a:cubicBezTo>
                <a:cubicBezTo>
                  <a:pt x="52348" y="16981"/>
                  <a:pt x="55187" y="19819"/>
                  <a:pt x="55187" y="23348"/>
                </a:cubicBezTo>
                <a:cubicBezTo>
                  <a:pt x="55187" y="26877"/>
                  <a:pt x="52348" y="29716"/>
                  <a:pt x="48819" y="2971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Text 34"/>
          <p:cNvSpPr/>
          <p:nvPr/>
        </p:nvSpPr>
        <p:spPr>
          <a:xfrm>
            <a:off x="6675194" y="3519209"/>
            <a:ext cx="2852724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connections override media narratives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9740" y="4096546"/>
            <a:ext cx="5654507" cy="2071621"/>
          </a:xfrm>
          <a:custGeom>
            <a:avLst/>
            <a:gdLst/>
            <a:ahLst/>
            <a:cxnLst/>
            <a:rect l="l" t="t" r="r" b="b"/>
            <a:pathLst>
              <a:path w="5654507" h="2071621">
                <a:moveTo>
                  <a:pt x="101882" y="0"/>
                </a:moveTo>
                <a:lnTo>
                  <a:pt x="5552625" y="0"/>
                </a:lnTo>
                <a:cubicBezTo>
                  <a:pt x="5608893" y="0"/>
                  <a:pt x="5654507" y="45614"/>
                  <a:pt x="5654507" y="101882"/>
                </a:cubicBezTo>
                <a:lnTo>
                  <a:pt x="5654507" y="1969739"/>
                </a:lnTo>
                <a:cubicBezTo>
                  <a:pt x="5654507" y="2025969"/>
                  <a:pt x="5608855" y="2071621"/>
                  <a:pt x="5552625" y="2071621"/>
                </a:cubicBezTo>
                <a:lnTo>
                  <a:pt x="101882" y="2071621"/>
                </a:lnTo>
                <a:cubicBezTo>
                  <a:pt x="45614" y="2071621"/>
                  <a:pt x="0" y="2026007"/>
                  <a:pt x="0" y="1969739"/>
                </a:cubicBezTo>
                <a:lnTo>
                  <a:pt x="0" y="101882"/>
                </a:lnTo>
                <a:cubicBezTo>
                  <a:pt x="0" y="45652"/>
                  <a:pt x="45652" y="0"/>
                  <a:pt x="101882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38" name="Shape 36"/>
          <p:cNvSpPr/>
          <p:nvPr/>
        </p:nvSpPr>
        <p:spPr>
          <a:xfrm>
            <a:off x="6414119" y="4334273"/>
            <a:ext cx="191031" cy="169805"/>
          </a:xfrm>
          <a:custGeom>
            <a:avLst/>
            <a:gdLst/>
            <a:ahLst/>
            <a:cxnLst/>
            <a:rect l="l" t="t" r="r" b="b"/>
            <a:pathLst>
              <a:path w="191031" h="169805">
                <a:moveTo>
                  <a:pt x="82249" y="29185"/>
                </a:moveTo>
                <a:lnTo>
                  <a:pt x="108781" y="29185"/>
                </a:lnTo>
                <a:lnTo>
                  <a:pt x="108781" y="45104"/>
                </a:lnTo>
                <a:lnTo>
                  <a:pt x="82249" y="45104"/>
                </a:lnTo>
                <a:lnTo>
                  <a:pt x="82249" y="29185"/>
                </a:lnTo>
                <a:close/>
                <a:moveTo>
                  <a:pt x="79596" y="10613"/>
                </a:moveTo>
                <a:cubicBezTo>
                  <a:pt x="70807" y="10613"/>
                  <a:pt x="63677" y="17743"/>
                  <a:pt x="63677" y="26532"/>
                </a:cubicBezTo>
                <a:lnTo>
                  <a:pt x="63677" y="47758"/>
                </a:lnTo>
                <a:cubicBezTo>
                  <a:pt x="63677" y="56546"/>
                  <a:pt x="70807" y="63677"/>
                  <a:pt x="79596" y="63677"/>
                </a:cubicBezTo>
                <a:lnTo>
                  <a:pt x="84903" y="63677"/>
                </a:lnTo>
                <a:lnTo>
                  <a:pt x="84903" y="74290"/>
                </a:lnTo>
                <a:lnTo>
                  <a:pt x="10613" y="74290"/>
                </a:lnTo>
                <a:cubicBezTo>
                  <a:pt x="4743" y="74290"/>
                  <a:pt x="0" y="79032"/>
                  <a:pt x="0" y="84903"/>
                </a:cubicBezTo>
                <a:cubicBezTo>
                  <a:pt x="0" y="90773"/>
                  <a:pt x="4743" y="95515"/>
                  <a:pt x="10613" y="95515"/>
                </a:cubicBezTo>
                <a:lnTo>
                  <a:pt x="42451" y="95515"/>
                </a:lnTo>
                <a:lnTo>
                  <a:pt x="42451" y="106128"/>
                </a:lnTo>
                <a:lnTo>
                  <a:pt x="37145" y="106128"/>
                </a:lnTo>
                <a:cubicBezTo>
                  <a:pt x="28356" y="106128"/>
                  <a:pt x="21226" y="113259"/>
                  <a:pt x="21226" y="122047"/>
                </a:cubicBezTo>
                <a:lnTo>
                  <a:pt x="21226" y="143273"/>
                </a:lnTo>
                <a:cubicBezTo>
                  <a:pt x="21226" y="152062"/>
                  <a:pt x="28356" y="159192"/>
                  <a:pt x="37145" y="159192"/>
                </a:cubicBezTo>
                <a:lnTo>
                  <a:pt x="68983" y="159192"/>
                </a:lnTo>
                <a:cubicBezTo>
                  <a:pt x="77772" y="159192"/>
                  <a:pt x="84903" y="152062"/>
                  <a:pt x="84903" y="143273"/>
                </a:cubicBezTo>
                <a:lnTo>
                  <a:pt x="84903" y="122047"/>
                </a:lnTo>
                <a:cubicBezTo>
                  <a:pt x="84903" y="113259"/>
                  <a:pt x="77772" y="106128"/>
                  <a:pt x="68983" y="106128"/>
                </a:cubicBezTo>
                <a:lnTo>
                  <a:pt x="63677" y="106128"/>
                </a:lnTo>
                <a:lnTo>
                  <a:pt x="63677" y="95515"/>
                </a:lnTo>
                <a:lnTo>
                  <a:pt x="127354" y="95515"/>
                </a:lnTo>
                <a:lnTo>
                  <a:pt x="127354" y="106128"/>
                </a:lnTo>
                <a:lnTo>
                  <a:pt x="122047" y="106128"/>
                </a:lnTo>
                <a:cubicBezTo>
                  <a:pt x="113259" y="106128"/>
                  <a:pt x="106128" y="113259"/>
                  <a:pt x="106128" y="122047"/>
                </a:cubicBezTo>
                <a:lnTo>
                  <a:pt x="106128" y="143273"/>
                </a:lnTo>
                <a:cubicBezTo>
                  <a:pt x="106128" y="152062"/>
                  <a:pt x="113259" y="159192"/>
                  <a:pt x="122047" y="159192"/>
                </a:cubicBezTo>
                <a:lnTo>
                  <a:pt x="153886" y="159192"/>
                </a:lnTo>
                <a:cubicBezTo>
                  <a:pt x="162675" y="159192"/>
                  <a:pt x="169805" y="152062"/>
                  <a:pt x="169805" y="143273"/>
                </a:cubicBezTo>
                <a:lnTo>
                  <a:pt x="169805" y="122047"/>
                </a:lnTo>
                <a:cubicBezTo>
                  <a:pt x="169805" y="113259"/>
                  <a:pt x="162675" y="106128"/>
                  <a:pt x="153886" y="106128"/>
                </a:cubicBezTo>
                <a:lnTo>
                  <a:pt x="148579" y="106128"/>
                </a:lnTo>
                <a:lnTo>
                  <a:pt x="148579" y="95515"/>
                </a:lnTo>
                <a:lnTo>
                  <a:pt x="180418" y="95515"/>
                </a:lnTo>
                <a:cubicBezTo>
                  <a:pt x="186288" y="95515"/>
                  <a:pt x="191031" y="90773"/>
                  <a:pt x="191031" y="84903"/>
                </a:cubicBezTo>
                <a:cubicBezTo>
                  <a:pt x="191031" y="79032"/>
                  <a:pt x="186288" y="74290"/>
                  <a:pt x="180418" y="74290"/>
                </a:cubicBezTo>
                <a:lnTo>
                  <a:pt x="106128" y="74290"/>
                </a:lnTo>
                <a:lnTo>
                  <a:pt x="106128" y="63677"/>
                </a:lnTo>
                <a:lnTo>
                  <a:pt x="111435" y="63677"/>
                </a:lnTo>
                <a:cubicBezTo>
                  <a:pt x="120223" y="63677"/>
                  <a:pt x="127354" y="56546"/>
                  <a:pt x="127354" y="47758"/>
                </a:cubicBezTo>
                <a:lnTo>
                  <a:pt x="127354" y="26532"/>
                </a:lnTo>
                <a:cubicBezTo>
                  <a:pt x="127354" y="17743"/>
                  <a:pt x="120223" y="10613"/>
                  <a:pt x="111435" y="10613"/>
                </a:cubicBezTo>
                <a:lnTo>
                  <a:pt x="79596" y="10613"/>
                </a:lnTo>
                <a:close/>
                <a:moveTo>
                  <a:pt x="148579" y="124701"/>
                </a:moveTo>
                <a:lnTo>
                  <a:pt x="151233" y="124701"/>
                </a:lnTo>
                <a:lnTo>
                  <a:pt x="151233" y="140620"/>
                </a:lnTo>
                <a:lnTo>
                  <a:pt x="124701" y="140620"/>
                </a:lnTo>
                <a:lnTo>
                  <a:pt x="124701" y="124701"/>
                </a:lnTo>
                <a:lnTo>
                  <a:pt x="148579" y="124701"/>
                </a:lnTo>
                <a:close/>
                <a:moveTo>
                  <a:pt x="63677" y="124701"/>
                </a:moveTo>
                <a:lnTo>
                  <a:pt x="66330" y="124701"/>
                </a:lnTo>
                <a:lnTo>
                  <a:pt x="66330" y="140620"/>
                </a:lnTo>
                <a:lnTo>
                  <a:pt x="39798" y="140620"/>
                </a:lnTo>
                <a:lnTo>
                  <a:pt x="39798" y="124701"/>
                </a:lnTo>
                <a:lnTo>
                  <a:pt x="63677" y="12470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6615763" y="4300312"/>
            <a:ext cx="5119621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Building "Weak Ties"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03506" y="4673883"/>
            <a:ext cx="5314897" cy="441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by Granovetter (1973) shows that </a:t>
            </a:r>
            <a:pPr>
              <a:lnSpc>
                <a:spcPct val="140000"/>
              </a:lnSpc>
            </a:pPr>
            <a:r>
              <a:rPr lang="en-US" sz="107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"weak ties" to external networks</a:t>
            </a:r>
            <a:pPr>
              <a:lnSpc>
                <a:spcPct val="140000"/>
              </a:lnSpc>
            </a:pPr>
            <a:r>
              <a:rPr lang="en-US" sz="107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essential for social mobility. KYK creates these crucial bridging connections.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3506" y="5251220"/>
            <a:ext cx="5246975" cy="713181"/>
          </a:xfrm>
          <a:custGeom>
            <a:avLst/>
            <a:gdLst/>
            <a:ahLst/>
            <a:cxnLst/>
            <a:rect l="l" t="t" r="r" b="b"/>
            <a:pathLst>
              <a:path w="5246975" h="713181">
                <a:moveTo>
                  <a:pt x="67923" y="0"/>
                </a:moveTo>
                <a:lnTo>
                  <a:pt x="5179052" y="0"/>
                </a:lnTo>
                <a:cubicBezTo>
                  <a:pt x="5216565" y="0"/>
                  <a:pt x="5246975" y="30410"/>
                  <a:pt x="5246975" y="67923"/>
                </a:cubicBezTo>
                <a:lnTo>
                  <a:pt x="5246975" y="645258"/>
                </a:lnTo>
                <a:cubicBezTo>
                  <a:pt x="5246975" y="682771"/>
                  <a:pt x="5216565" y="713181"/>
                  <a:pt x="5179052" y="713181"/>
                </a:cubicBezTo>
                <a:lnTo>
                  <a:pt x="67923" y="713181"/>
                </a:lnTo>
                <a:cubicBezTo>
                  <a:pt x="30410" y="713181"/>
                  <a:pt x="0" y="682771"/>
                  <a:pt x="0" y="645258"/>
                </a:cubicBezTo>
                <a:lnTo>
                  <a:pt x="0" y="67923"/>
                </a:lnTo>
                <a:cubicBezTo>
                  <a:pt x="0" y="30435"/>
                  <a:pt x="30435" y="0"/>
                  <a:pt x="67923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539350" y="5387064"/>
            <a:ext cx="5043209" cy="441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Pakistani community's </a:t>
            </a:r>
            <a:pPr>
              <a:lnSpc>
                <a:spcPct val="140000"/>
              </a:lnSpc>
            </a:pPr>
            <a:r>
              <a:rPr lang="en-US" sz="107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internal ties</a:t>
            </a:r>
            <a:pPr>
              <a:lnSpc>
                <a:spcPct val="140000"/>
              </a:lnSpc>
            </a:pPr>
            <a:r>
              <a:rPr lang="en-US" sz="107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complemented by </a:t>
            </a:r>
            <a:pPr>
              <a:lnSpc>
                <a:spcPct val="140000"/>
              </a:lnSpc>
            </a:pPr>
            <a:r>
              <a:rPr lang="en-US" sz="107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 ties to Chinese networks</a:t>
            </a:r>
            <a:pPr>
              <a:lnSpc>
                <a:spcPct val="140000"/>
              </a:lnSpc>
            </a:pPr>
            <a:r>
              <a:rPr lang="en-US" sz="107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KYK, enabling access to opportunities and resources.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091" y="349091"/>
            <a:ext cx="11563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spc="11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091" y="628364"/>
            <a:ext cx="11703273" cy="41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99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 Model for Sustainable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9091" y="1256727"/>
            <a:ext cx="6816000" cy="3456000"/>
          </a:xfrm>
          <a:custGeom>
            <a:avLst/>
            <a:gdLst/>
            <a:ahLst/>
            <a:cxnLst/>
            <a:rect l="l" t="t" r="r" b="b"/>
            <a:pathLst>
              <a:path w="6816000" h="3456000">
                <a:moveTo>
                  <a:pt x="104717" y="0"/>
                </a:moveTo>
                <a:lnTo>
                  <a:pt x="6711283" y="0"/>
                </a:lnTo>
                <a:cubicBezTo>
                  <a:pt x="6769117" y="0"/>
                  <a:pt x="6816000" y="46883"/>
                  <a:pt x="6816000" y="104717"/>
                </a:cubicBezTo>
                <a:lnTo>
                  <a:pt x="6816000" y="3351283"/>
                </a:lnTo>
                <a:cubicBezTo>
                  <a:pt x="6816000" y="3409117"/>
                  <a:pt x="6769117" y="3456000"/>
                  <a:pt x="6711283" y="3456000"/>
                </a:cubicBezTo>
                <a:lnTo>
                  <a:pt x="104717" y="3456000"/>
                </a:lnTo>
                <a:cubicBezTo>
                  <a:pt x="46883" y="3456000"/>
                  <a:pt x="0" y="3409117"/>
                  <a:pt x="0" y="3351283"/>
                </a:cubicBezTo>
                <a:lnTo>
                  <a:pt x="0" y="104717"/>
                </a:lnTo>
                <a:cubicBezTo>
                  <a:pt x="0" y="46883"/>
                  <a:pt x="46883" y="0"/>
                  <a:pt x="1047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2364" dist="34909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58545" y="1466182"/>
            <a:ext cx="6501818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How Digital Creates Sustainability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8545" y="1920000"/>
            <a:ext cx="418909" cy="418909"/>
          </a:xfrm>
          <a:custGeom>
            <a:avLst/>
            <a:gdLst/>
            <a:ahLst/>
            <a:cxnLst/>
            <a:rect l="l" t="t" r="r" b="b"/>
            <a:pathLst>
              <a:path w="418909" h="418909">
                <a:moveTo>
                  <a:pt x="209455" y="0"/>
                </a:moveTo>
                <a:lnTo>
                  <a:pt x="209455" y="0"/>
                </a:lnTo>
                <a:cubicBezTo>
                  <a:pt x="325056" y="0"/>
                  <a:pt x="418909" y="93853"/>
                  <a:pt x="418909" y="209455"/>
                </a:cubicBezTo>
                <a:lnTo>
                  <a:pt x="418909" y="209455"/>
                </a:lnTo>
                <a:cubicBezTo>
                  <a:pt x="418909" y="325056"/>
                  <a:pt x="325056" y="418909"/>
                  <a:pt x="209455" y="418909"/>
                </a:cubicBezTo>
                <a:lnTo>
                  <a:pt x="209455" y="418909"/>
                </a:lnTo>
                <a:cubicBezTo>
                  <a:pt x="93853" y="418909"/>
                  <a:pt x="0" y="325056"/>
                  <a:pt x="0" y="209455"/>
                </a:cubicBezTo>
                <a:lnTo>
                  <a:pt x="0" y="209455"/>
                </a:lnTo>
                <a:cubicBezTo>
                  <a:pt x="0" y="93853"/>
                  <a:pt x="93853" y="0"/>
                  <a:pt x="209455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Shape 5"/>
          <p:cNvSpPr/>
          <p:nvPr/>
        </p:nvSpPr>
        <p:spPr>
          <a:xfrm>
            <a:off x="680727" y="2042182"/>
            <a:ext cx="174545" cy="174545"/>
          </a:xfrm>
          <a:custGeom>
            <a:avLst/>
            <a:gdLst/>
            <a:ahLst/>
            <a:cxnLst/>
            <a:rect l="l" t="t" r="r" b="b"/>
            <a:pathLst>
              <a:path w="174545" h="174545">
                <a:moveTo>
                  <a:pt x="87273" y="0"/>
                </a:moveTo>
                <a:cubicBezTo>
                  <a:pt x="135440" y="0"/>
                  <a:pt x="174545" y="39106"/>
                  <a:pt x="174545" y="87273"/>
                </a:cubicBezTo>
                <a:cubicBezTo>
                  <a:pt x="174545" y="135440"/>
                  <a:pt x="135440" y="174545"/>
                  <a:pt x="87273" y="174545"/>
                </a:cubicBezTo>
                <a:cubicBezTo>
                  <a:pt x="39106" y="174545"/>
                  <a:pt x="0" y="135440"/>
                  <a:pt x="0" y="87273"/>
                </a:cubicBezTo>
                <a:cubicBezTo>
                  <a:pt x="0" y="39106"/>
                  <a:pt x="39106" y="0"/>
                  <a:pt x="87273" y="0"/>
                </a:cubicBezTo>
                <a:close/>
                <a:moveTo>
                  <a:pt x="79091" y="40909"/>
                </a:moveTo>
                <a:lnTo>
                  <a:pt x="79091" y="87273"/>
                </a:lnTo>
                <a:cubicBezTo>
                  <a:pt x="79091" y="90000"/>
                  <a:pt x="80455" y="92557"/>
                  <a:pt x="82739" y="94091"/>
                </a:cubicBezTo>
                <a:lnTo>
                  <a:pt x="115466" y="115909"/>
                </a:lnTo>
                <a:cubicBezTo>
                  <a:pt x="119216" y="118432"/>
                  <a:pt x="124295" y="117409"/>
                  <a:pt x="126818" y="113625"/>
                </a:cubicBezTo>
                <a:cubicBezTo>
                  <a:pt x="129341" y="109841"/>
                  <a:pt x="128318" y="104795"/>
                  <a:pt x="124534" y="102273"/>
                </a:cubicBezTo>
                <a:lnTo>
                  <a:pt x="95455" y="82909"/>
                </a:lnTo>
                <a:lnTo>
                  <a:pt x="95455" y="40909"/>
                </a:lnTo>
                <a:cubicBezTo>
                  <a:pt x="95455" y="36375"/>
                  <a:pt x="91807" y="32727"/>
                  <a:pt x="87273" y="32727"/>
                </a:cubicBezTo>
                <a:cubicBezTo>
                  <a:pt x="82739" y="32727"/>
                  <a:pt x="79091" y="36375"/>
                  <a:pt x="79091" y="4090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8" name="Text 6"/>
          <p:cNvSpPr/>
          <p:nvPr/>
        </p:nvSpPr>
        <p:spPr>
          <a:xfrm>
            <a:off x="1117091" y="1920000"/>
            <a:ext cx="5925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24/7 Accessibility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7091" y="2234182"/>
            <a:ext cx="5908364" cy="45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Unlike physical community centers with limited hours, the website provides </a:t>
            </a:r>
            <a:pPr>
              <a:lnSpc>
                <a:spcPct val="140000"/>
              </a:lnSpc>
            </a:pPr>
            <a:r>
              <a:rPr lang="en-US" sz="11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constant access to resources and information</a:t>
            </a:r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allowing families to engage at their convenience.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8545" y="2827636"/>
            <a:ext cx="418909" cy="418909"/>
          </a:xfrm>
          <a:custGeom>
            <a:avLst/>
            <a:gdLst/>
            <a:ahLst/>
            <a:cxnLst/>
            <a:rect l="l" t="t" r="r" b="b"/>
            <a:pathLst>
              <a:path w="418909" h="418909">
                <a:moveTo>
                  <a:pt x="209455" y="0"/>
                </a:moveTo>
                <a:lnTo>
                  <a:pt x="209455" y="0"/>
                </a:lnTo>
                <a:cubicBezTo>
                  <a:pt x="325056" y="0"/>
                  <a:pt x="418909" y="93853"/>
                  <a:pt x="418909" y="209455"/>
                </a:cubicBezTo>
                <a:lnTo>
                  <a:pt x="418909" y="209455"/>
                </a:lnTo>
                <a:cubicBezTo>
                  <a:pt x="418909" y="325056"/>
                  <a:pt x="325056" y="418909"/>
                  <a:pt x="209455" y="418909"/>
                </a:cubicBezTo>
                <a:lnTo>
                  <a:pt x="209455" y="418909"/>
                </a:lnTo>
                <a:cubicBezTo>
                  <a:pt x="93853" y="418909"/>
                  <a:pt x="0" y="325056"/>
                  <a:pt x="0" y="209455"/>
                </a:cubicBezTo>
                <a:lnTo>
                  <a:pt x="0" y="209455"/>
                </a:lnTo>
                <a:cubicBezTo>
                  <a:pt x="0" y="93853"/>
                  <a:pt x="93853" y="0"/>
                  <a:pt x="209455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1" name="Shape 9"/>
          <p:cNvSpPr/>
          <p:nvPr/>
        </p:nvSpPr>
        <p:spPr>
          <a:xfrm>
            <a:off x="691636" y="2949818"/>
            <a:ext cx="152727" cy="174545"/>
          </a:xfrm>
          <a:custGeom>
            <a:avLst/>
            <a:gdLst/>
            <a:ahLst/>
            <a:cxnLst/>
            <a:rect l="l" t="t" r="r" b="b"/>
            <a:pathLst>
              <a:path w="152727" h="174545">
                <a:moveTo>
                  <a:pt x="57273" y="10909"/>
                </a:moveTo>
                <a:lnTo>
                  <a:pt x="8182" y="10909"/>
                </a:lnTo>
                <a:cubicBezTo>
                  <a:pt x="3648" y="10909"/>
                  <a:pt x="0" y="14557"/>
                  <a:pt x="0" y="19091"/>
                </a:cubicBezTo>
                <a:lnTo>
                  <a:pt x="0" y="68182"/>
                </a:lnTo>
                <a:cubicBezTo>
                  <a:pt x="0" y="71489"/>
                  <a:pt x="1977" y="74489"/>
                  <a:pt x="5045" y="75750"/>
                </a:cubicBezTo>
                <a:cubicBezTo>
                  <a:pt x="8114" y="77011"/>
                  <a:pt x="11625" y="76295"/>
                  <a:pt x="13977" y="73977"/>
                </a:cubicBezTo>
                <a:lnTo>
                  <a:pt x="27614" y="60341"/>
                </a:lnTo>
                <a:lnTo>
                  <a:pt x="54545" y="87273"/>
                </a:lnTo>
                <a:lnTo>
                  <a:pt x="27614" y="114205"/>
                </a:lnTo>
                <a:lnTo>
                  <a:pt x="13977" y="100568"/>
                </a:lnTo>
                <a:cubicBezTo>
                  <a:pt x="11625" y="98216"/>
                  <a:pt x="8114" y="97534"/>
                  <a:pt x="5045" y="98795"/>
                </a:cubicBezTo>
                <a:cubicBezTo>
                  <a:pt x="1977" y="100057"/>
                  <a:pt x="0" y="103057"/>
                  <a:pt x="0" y="106364"/>
                </a:cubicBezTo>
                <a:lnTo>
                  <a:pt x="0" y="155455"/>
                </a:lnTo>
                <a:cubicBezTo>
                  <a:pt x="0" y="159989"/>
                  <a:pt x="3648" y="163636"/>
                  <a:pt x="8182" y="163636"/>
                </a:cubicBezTo>
                <a:lnTo>
                  <a:pt x="57273" y="163636"/>
                </a:lnTo>
                <a:cubicBezTo>
                  <a:pt x="60580" y="163636"/>
                  <a:pt x="63580" y="161659"/>
                  <a:pt x="64841" y="158591"/>
                </a:cubicBezTo>
                <a:cubicBezTo>
                  <a:pt x="66102" y="155523"/>
                  <a:pt x="65420" y="152011"/>
                  <a:pt x="63068" y="149659"/>
                </a:cubicBezTo>
                <a:lnTo>
                  <a:pt x="49432" y="136023"/>
                </a:lnTo>
                <a:lnTo>
                  <a:pt x="76364" y="109091"/>
                </a:lnTo>
                <a:lnTo>
                  <a:pt x="103295" y="136023"/>
                </a:lnTo>
                <a:lnTo>
                  <a:pt x="89659" y="149659"/>
                </a:lnTo>
                <a:cubicBezTo>
                  <a:pt x="87307" y="152011"/>
                  <a:pt x="86625" y="155523"/>
                  <a:pt x="87886" y="158591"/>
                </a:cubicBezTo>
                <a:cubicBezTo>
                  <a:pt x="89148" y="161659"/>
                  <a:pt x="92148" y="163636"/>
                  <a:pt x="95455" y="163636"/>
                </a:cubicBezTo>
                <a:lnTo>
                  <a:pt x="144545" y="163636"/>
                </a:lnTo>
                <a:cubicBezTo>
                  <a:pt x="149080" y="163636"/>
                  <a:pt x="152727" y="159989"/>
                  <a:pt x="152727" y="155455"/>
                </a:cubicBezTo>
                <a:lnTo>
                  <a:pt x="152727" y="106364"/>
                </a:lnTo>
                <a:cubicBezTo>
                  <a:pt x="152727" y="103057"/>
                  <a:pt x="150750" y="100057"/>
                  <a:pt x="147682" y="98795"/>
                </a:cubicBezTo>
                <a:cubicBezTo>
                  <a:pt x="144614" y="97534"/>
                  <a:pt x="141102" y="98216"/>
                  <a:pt x="138750" y="100568"/>
                </a:cubicBezTo>
                <a:lnTo>
                  <a:pt x="125114" y="114205"/>
                </a:lnTo>
                <a:lnTo>
                  <a:pt x="98182" y="87273"/>
                </a:lnTo>
                <a:lnTo>
                  <a:pt x="125114" y="60341"/>
                </a:lnTo>
                <a:lnTo>
                  <a:pt x="138750" y="73977"/>
                </a:lnTo>
                <a:cubicBezTo>
                  <a:pt x="141102" y="76330"/>
                  <a:pt x="144614" y="77011"/>
                  <a:pt x="147682" y="75750"/>
                </a:cubicBezTo>
                <a:cubicBezTo>
                  <a:pt x="150750" y="74489"/>
                  <a:pt x="152727" y="71489"/>
                  <a:pt x="152727" y="68182"/>
                </a:cubicBezTo>
                <a:lnTo>
                  <a:pt x="152727" y="19091"/>
                </a:lnTo>
                <a:cubicBezTo>
                  <a:pt x="152727" y="14557"/>
                  <a:pt x="149080" y="10909"/>
                  <a:pt x="144545" y="10909"/>
                </a:cubicBezTo>
                <a:lnTo>
                  <a:pt x="95455" y="10909"/>
                </a:lnTo>
                <a:cubicBezTo>
                  <a:pt x="92148" y="10909"/>
                  <a:pt x="89148" y="12886"/>
                  <a:pt x="87886" y="15955"/>
                </a:cubicBezTo>
                <a:cubicBezTo>
                  <a:pt x="86625" y="19023"/>
                  <a:pt x="87341" y="22534"/>
                  <a:pt x="89659" y="24886"/>
                </a:cubicBezTo>
                <a:lnTo>
                  <a:pt x="103295" y="38523"/>
                </a:lnTo>
                <a:lnTo>
                  <a:pt x="76364" y="65455"/>
                </a:lnTo>
                <a:lnTo>
                  <a:pt x="49432" y="38523"/>
                </a:lnTo>
                <a:lnTo>
                  <a:pt x="63068" y="24886"/>
                </a:lnTo>
                <a:cubicBezTo>
                  <a:pt x="65420" y="22534"/>
                  <a:pt x="66102" y="19023"/>
                  <a:pt x="64841" y="15955"/>
                </a:cubicBezTo>
                <a:cubicBezTo>
                  <a:pt x="63580" y="12886"/>
                  <a:pt x="60580" y="10909"/>
                  <a:pt x="57273" y="1090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2" name="Text 10"/>
          <p:cNvSpPr/>
          <p:nvPr/>
        </p:nvSpPr>
        <p:spPr>
          <a:xfrm>
            <a:off x="1117091" y="2827636"/>
            <a:ext cx="5925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Scalable Reach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17091" y="3141818"/>
            <a:ext cx="5908364" cy="45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platforms can serve </a:t>
            </a:r>
            <a:pPr>
              <a:lnSpc>
                <a:spcPct val="140000"/>
              </a:lnSpc>
            </a:pPr>
            <a:r>
              <a:rPr lang="en-US" sz="11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more families than physical space allows</a:t>
            </a:r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reaching across districts and expanding impact exponentially.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8545" y="3735273"/>
            <a:ext cx="418909" cy="418909"/>
          </a:xfrm>
          <a:custGeom>
            <a:avLst/>
            <a:gdLst/>
            <a:ahLst/>
            <a:cxnLst/>
            <a:rect l="l" t="t" r="r" b="b"/>
            <a:pathLst>
              <a:path w="418909" h="418909">
                <a:moveTo>
                  <a:pt x="209455" y="0"/>
                </a:moveTo>
                <a:lnTo>
                  <a:pt x="209455" y="0"/>
                </a:lnTo>
                <a:cubicBezTo>
                  <a:pt x="325056" y="0"/>
                  <a:pt x="418909" y="93853"/>
                  <a:pt x="418909" y="209455"/>
                </a:cubicBezTo>
                <a:lnTo>
                  <a:pt x="418909" y="209455"/>
                </a:lnTo>
                <a:cubicBezTo>
                  <a:pt x="418909" y="325056"/>
                  <a:pt x="325056" y="418909"/>
                  <a:pt x="209455" y="418909"/>
                </a:cubicBezTo>
                <a:lnTo>
                  <a:pt x="209455" y="418909"/>
                </a:lnTo>
                <a:cubicBezTo>
                  <a:pt x="93853" y="418909"/>
                  <a:pt x="0" y="325056"/>
                  <a:pt x="0" y="209455"/>
                </a:cubicBezTo>
                <a:lnTo>
                  <a:pt x="0" y="209455"/>
                </a:lnTo>
                <a:cubicBezTo>
                  <a:pt x="0" y="93853"/>
                  <a:pt x="93853" y="0"/>
                  <a:pt x="209455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Shape 13"/>
          <p:cNvSpPr/>
          <p:nvPr/>
        </p:nvSpPr>
        <p:spPr>
          <a:xfrm>
            <a:off x="691636" y="3857455"/>
            <a:ext cx="152727" cy="174545"/>
          </a:xfrm>
          <a:custGeom>
            <a:avLst/>
            <a:gdLst/>
            <a:ahLst/>
            <a:cxnLst/>
            <a:rect l="l" t="t" r="r" b="b"/>
            <a:pathLst>
              <a:path w="152727" h="174545">
                <a:moveTo>
                  <a:pt x="152727" y="70159"/>
                </a:moveTo>
                <a:cubicBezTo>
                  <a:pt x="147682" y="73500"/>
                  <a:pt x="141886" y="76193"/>
                  <a:pt x="135852" y="78341"/>
                </a:cubicBezTo>
                <a:cubicBezTo>
                  <a:pt x="119830" y="84068"/>
                  <a:pt x="98795" y="87273"/>
                  <a:pt x="76364" y="87273"/>
                </a:cubicBezTo>
                <a:cubicBezTo>
                  <a:pt x="53932" y="87273"/>
                  <a:pt x="32864" y="84034"/>
                  <a:pt x="16875" y="78341"/>
                </a:cubicBezTo>
                <a:cubicBezTo>
                  <a:pt x="10875" y="76193"/>
                  <a:pt x="5045" y="73500"/>
                  <a:pt x="0" y="70159"/>
                </a:cubicBezTo>
                <a:lnTo>
                  <a:pt x="0" y="98182"/>
                </a:lnTo>
                <a:cubicBezTo>
                  <a:pt x="0" y="113250"/>
                  <a:pt x="34193" y="125455"/>
                  <a:pt x="76364" y="125455"/>
                </a:cubicBezTo>
                <a:cubicBezTo>
                  <a:pt x="118534" y="125455"/>
                  <a:pt x="152727" y="113250"/>
                  <a:pt x="152727" y="98182"/>
                </a:cubicBezTo>
                <a:lnTo>
                  <a:pt x="152727" y="70159"/>
                </a:lnTo>
                <a:close/>
                <a:moveTo>
                  <a:pt x="152727" y="43636"/>
                </a:moveTo>
                <a:lnTo>
                  <a:pt x="152727" y="27273"/>
                </a:lnTo>
                <a:cubicBezTo>
                  <a:pt x="152727" y="12205"/>
                  <a:pt x="118534" y="0"/>
                  <a:pt x="76364" y="0"/>
                </a:cubicBezTo>
                <a:cubicBezTo>
                  <a:pt x="34193" y="0"/>
                  <a:pt x="0" y="12205"/>
                  <a:pt x="0" y="27273"/>
                </a:cubicBezTo>
                <a:lnTo>
                  <a:pt x="0" y="43636"/>
                </a:lnTo>
                <a:cubicBezTo>
                  <a:pt x="0" y="58705"/>
                  <a:pt x="34193" y="70909"/>
                  <a:pt x="76364" y="70909"/>
                </a:cubicBezTo>
                <a:cubicBezTo>
                  <a:pt x="118534" y="70909"/>
                  <a:pt x="152727" y="58705"/>
                  <a:pt x="152727" y="43636"/>
                </a:cubicBezTo>
                <a:close/>
                <a:moveTo>
                  <a:pt x="135852" y="132886"/>
                </a:moveTo>
                <a:cubicBezTo>
                  <a:pt x="119864" y="138580"/>
                  <a:pt x="98830" y="141818"/>
                  <a:pt x="76364" y="141818"/>
                </a:cubicBezTo>
                <a:cubicBezTo>
                  <a:pt x="53898" y="141818"/>
                  <a:pt x="32864" y="138580"/>
                  <a:pt x="16875" y="132886"/>
                </a:cubicBezTo>
                <a:cubicBezTo>
                  <a:pt x="10875" y="130739"/>
                  <a:pt x="5045" y="128045"/>
                  <a:pt x="0" y="124705"/>
                </a:cubicBezTo>
                <a:lnTo>
                  <a:pt x="0" y="147273"/>
                </a:lnTo>
                <a:cubicBezTo>
                  <a:pt x="0" y="162341"/>
                  <a:pt x="34193" y="174545"/>
                  <a:pt x="76364" y="174545"/>
                </a:cubicBezTo>
                <a:cubicBezTo>
                  <a:pt x="118534" y="174545"/>
                  <a:pt x="152727" y="162341"/>
                  <a:pt x="152727" y="147273"/>
                </a:cubicBezTo>
                <a:lnTo>
                  <a:pt x="152727" y="124705"/>
                </a:lnTo>
                <a:cubicBezTo>
                  <a:pt x="147682" y="128045"/>
                  <a:pt x="141886" y="130739"/>
                  <a:pt x="135852" y="132886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6" name="Text 14"/>
          <p:cNvSpPr/>
          <p:nvPr/>
        </p:nvSpPr>
        <p:spPr>
          <a:xfrm>
            <a:off x="1117091" y="3735273"/>
            <a:ext cx="5925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Resource Permanence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17091" y="4049455"/>
            <a:ext cx="5908364" cy="45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resources, tutorials, and materials </a:t>
            </a:r>
            <a:pPr>
              <a:lnSpc>
                <a:spcPct val="140000"/>
              </a:lnSpc>
            </a:pPr>
            <a:r>
              <a:rPr lang="en-US" sz="11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remain available indefinitely</a:t>
            </a:r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creating a lasting knowledge base for continuous learning.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9091" y="4887273"/>
            <a:ext cx="6816000" cy="1483636"/>
          </a:xfrm>
          <a:custGeom>
            <a:avLst/>
            <a:gdLst/>
            <a:ahLst/>
            <a:cxnLst/>
            <a:rect l="l" t="t" r="r" b="b"/>
            <a:pathLst>
              <a:path w="6816000" h="1483636">
                <a:moveTo>
                  <a:pt x="104730" y="0"/>
                </a:moveTo>
                <a:lnTo>
                  <a:pt x="6711270" y="0"/>
                </a:lnTo>
                <a:cubicBezTo>
                  <a:pt x="6769072" y="0"/>
                  <a:pt x="6816000" y="46928"/>
                  <a:pt x="6816000" y="104730"/>
                </a:cubicBezTo>
                <a:lnTo>
                  <a:pt x="6816000" y="1378906"/>
                </a:lnTo>
                <a:cubicBezTo>
                  <a:pt x="6816000" y="1436708"/>
                  <a:pt x="6769072" y="1483636"/>
                  <a:pt x="6711270" y="1483636"/>
                </a:cubicBezTo>
                <a:lnTo>
                  <a:pt x="104730" y="1483636"/>
                </a:lnTo>
                <a:cubicBezTo>
                  <a:pt x="46928" y="1483636"/>
                  <a:pt x="0" y="1436708"/>
                  <a:pt x="0" y="1378906"/>
                </a:cubicBezTo>
                <a:lnTo>
                  <a:pt x="0" y="104730"/>
                </a:lnTo>
                <a:cubicBezTo>
                  <a:pt x="0" y="46928"/>
                  <a:pt x="46928" y="0"/>
                  <a:pt x="104730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602182" y="5131636"/>
            <a:ext cx="130909" cy="174545"/>
          </a:xfrm>
          <a:custGeom>
            <a:avLst/>
            <a:gdLst/>
            <a:ahLst/>
            <a:cxnLst/>
            <a:rect l="l" t="t" r="r" b="b"/>
            <a:pathLst>
              <a:path w="130909" h="174545">
                <a:moveTo>
                  <a:pt x="99852" y="130909"/>
                </a:moveTo>
                <a:cubicBezTo>
                  <a:pt x="102341" y="123307"/>
                  <a:pt x="107318" y="116420"/>
                  <a:pt x="112943" y="110489"/>
                </a:cubicBezTo>
                <a:cubicBezTo>
                  <a:pt x="124091" y="98761"/>
                  <a:pt x="130909" y="82909"/>
                  <a:pt x="130909" y="65455"/>
                </a:cubicBezTo>
                <a:cubicBezTo>
                  <a:pt x="130909" y="29318"/>
                  <a:pt x="101591" y="0"/>
                  <a:pt x="65455" y="0"/>
                </a:cubicBezTo>
                <a:cubicBezTo>
                  <a:pt x="29318" y="0"/>
                  <a:pt x="0" y="29318"/>
                  <a:pt x="0" y="65455"/>
                </a:cubicBezTo>
                <a:cubicBezTo>
                  <a:pt x="0" y="82909"/>
                  <a:pt x="6818" y="98761"/>
                  <a:pt x="17966" y="110489"/>
                </a:cubicBezTo>
                <a:cubicBezTo>
                  <a:pt x="23591" y="116420"/>
                  <a:pt x="28602" y="123307"/>
                  <a:pt x="31057" y="130909"/>
                </a:cubicBezTo>
                <a:lnTo>
                  <a:pt x="99818" y="130909"/>
                </a:lnTo>
                <a:close/>
                <a:moveTo>
                  <a:pt x="98182" y="147273"/>
                </a:moveTo>
                <a:lnTo>
                  <a:pt x="32727" y="147273"/>
                </a:lnTo>
                <a:lnTo>
                  <a:pt x="32727" y="152727"/>
                </a:lnTo>
                <a:cubicBezTo>
                  <a:pt x="32727" y="167795"/>
                  <a:pt x="44932" y="180000"/>
                  <a:pt x="60000" y="180000"/>
                </a:cubicBezTo>
                <a:lnTo>
                  <a:pt x="70909" y="180000"/>
                </a:lnTo>
                <a:cubicBezTo>
                  <a:pt x="85977" y="180000"/>
                  <a:pt x="98182" y="167795"/>
                  <a:pt x="98182" y="152727"/>
                </a:cubicBezTo>
                <a:lnTo>
                  <a:pt x="98182" y="147273"/>
                </a:lnTo>
                <a:close/>
                <a:moveTo>
                  <a:pt x="62727" y="38182"/>
                </a:moveTo>
                <a:cubicBezTo>
                  <a:pt x="49159" y="38182"/>
                  <a:pt x="38182" y="49159"/>
                  <a:pt x="38182" y="62727"/>
                </a:cubicBezTo>
                <a:cubicBezTo>
                  <a:pt x="38182" y="67261"/>
                  <a:pt x="34534" y="70909"/>
                  <a:pt x="30000" y="70909"/>
                </a:cubicBezTo>
                <a:cubicBezTo>
                  <a:pt x="25466" y="70909"/>
                  <a:pt x="21818" y="67261"/>
                  <a:pt x="21818" y="62727"/>
                </a:cubicBezTo>
                <a:cubicBezTo>
                  <a:pt x="21818" y="40125"/>
                  <a:pt x="40125" y="21818"/>
                  <a:pt x="62727" y="21818"/>
                </a:cubicBezTo>
                <a:cubicBezTo>
                  <a:pt x="67261" y="21818"/>
                  <a:pt x="70909" y="25466"/>
                  <a:pt x="70909" y="30000"/>
                </a:cubicBezTo>
                <a:cubicBezTo>
                  <a:pt x="70909" y="34534"/>
                  <a:pt x="67261" y="38182"/>
                  <a:pt x="62727" y="3818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776727" y="5096727"/>
            <a:ext cx="6266182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Pioneering Digital-First Community Integration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545" y="5480727"/>
            <a:ext cx="6466909" cy="680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many NGOs focus on physical programs, </a:t>
            </a:r>
            <a:pPr>
              <a:lnSpc>
                <a:spcPct val="140000"/>
              </a:lnSpc>
            </a:pPr>
            <a:r>
              <a:rPr lang="en-US" sz="110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KYK Foundation pioneers a digital-first approach</a:t>
            </a:r>
            <a:pPr>
              <a:lnSpc>
                <a:spcPct val="140000"/>
              </a:lnSpc>
            </a:pPr>
            <a:r>
              <a:rPr lang="en-US" sz="11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complements and extends traditional community work, creating a replicable model for other communities in Hong Kong.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72773" y="1256727"/>
            <a:ext cx="4477091" cy="4328727"/>
          </a:xfrm>
          <a:custGeom>
            <a:avLst/>
            <a:gdLst/>
            <a:ahLst/>
            <a:cxnLst/>
            <a:rect l="l" t="t" r="r" b="b"/>
            <a:pathLst>
              <a:path w="4477091" h="4328727">
                <a:moveTo>
                  <a:pt x="104712" y="0"/>
                </a:moveTo>
                <a:lnTo>
                  <a:pt x="4372379" y="0"/>
                </a:lnTo>
                <a:cubicBezTo>
                  <a:pt x="4430210" y="0"/>
                  <a:pt x="4477091" y="46881"/>
                  <a:pt x="4477091" y="104712"/>
                </a:cubicBezTo>
                <a:lnTo>
                  <a:pt x="4477091" y="4224015"/>
                </a:lnTo>
                <a:cubicBezTo>
                  <a:pt x="4477091" y="4281846"/>
                  <a:pt x="4430210" y="4328727"/>
                  <a:pt x="4372379" y="4328727"/>
                </a:cubicBezTo>
                <a:lnTo>
                  <a:pt x="104712" y="4328727"/>
                </a:lnTo>
                <a:cubicBezTo>
                  <a:pt x="46881" y="4328727"/>
                  <a:pt x="0" y="4281846"/>
                  <a:pt x="0" y="4224015"/>
                </a:cubicBezTo>
                <a:lnTo>
                  <a:pt x="0" y="104712"/>
                </a:lnTo>
                <a:cubicBezTo>
                  <a:pt x="0" y="46920"/>
                  <a:pt x="46920" y="0"/>
                  <a:pt x="1047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2364" dist="34909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7604045" y="1501091"/>
            <a:ext cx="174545" cy="174545"/>
          </a:xfrm>
          <a:custGeom>
            <a:avLst/>
            <a:gdLst/>
            <a:ahLst/>
            <a:cxnLst/>
            <a:rect l="l" t="t" r="r" b="b"/>
            <a:pathLst>
              <a:path w="174545" h="174545">
                <a:moveTo>
                  <a:pt x="163670" y="65455"/>
                </a:moveTo>
                <a:lnTo>
                  <a:pt x="166364" y="65455"/>
                </a:lnTo>
                <a:cubicBezTo>
                  <a:pt x="170898" y="65455"/>
                  <a:pt x="174545" y="61807"/>
                  <a:pt x="174545" y="57273"/>
                </a:cubicBezTo>
                <a:lnTo>
                  <a:pt x="174545" y="8182"/>
                </a:lnTo>
                <a:cubicBezTo>
                  <a:pt x="174545" y="4875"/>
                  <a:pt x="172568" y="1875"/>
                  <a:pt x="169500" y="614"/>
                </a:cubicBezTo>
                <a:cubicBezTo>
                  <a:pt x="166432" y="-648"/>
                  <a:pt x="162920" y="68"/>
                  <a:pt x="160568" y="2386"/>
                </a:cubicBezTo>
                <a:lnTo>
                  <a:pt x="142943" y="20045"/>
                </a:lnTo>
                <a:cubicBezTo>
                  <a:pt x="127841" y="7534"/>
                  <a:pt x="108409" y="0"/>
                  <a:pt x="87273" y="0"/>
                </a:cubicBezTo>
                <a:cubicBezTo>
                  <a:pt x="43295" y="0"/>
                  <a:pt x="6920" y="32523"/>
                  <a:pt x="886" y="74830"/>
                </a:cubicBezTo>
                <a:cubicBezTo>
                  <a:pt x="34" y="80795"/>
                  <a:pt x="4159" y="86318"/>
                  <a:pt x="10125" y="87170"/>
                </a:cubicBezTo>
                <a:cubicBezTo>
                  <a:pt x="16091" y="88023"/>
                  <a:pt x="21614" y="83864"/>
                  <a:pt x="22466" y="77932"/>
                </a:cubicBezTo>
                <a:cubicBezTo>
                  <a:pt x="27000" y="46193"/>
                  <a:pt x="54307" y="21818"/>
                  <a:pt x="87273" y="21818"/>
                </a:cubicBezTo>
                <a:cubicBezTo>
                  <a:pt x="102409" y="21818"/>
                  <a:pt x="116318" y="26932"/>
                  <a:pt x="127398" y="35557"/>
                </a:cubicBezTo>
                <a:lnTo>
                  <a:pt x="111477" y="51477"/>
                </a:lnTo>
                <a:cubicBezTo>
                  <a:pt x="109125" y="53830"/>
                  <a:pt x="108443" y="57341"/>
                  <a:pt x="109705" y="60409"/>
                </a:cubicBezTo>
                <a:cubicBezTo>
                  <a:pt x="110966" y="63477"/>
                  <a:pt x="113966" y="65455"/>
                  <a:pt x="117273" y="65455"/>
                </a:cubicBezTo>
                <a:lnTo>
                  <a:pt x="163670" y="65455"/>
                </a:lnTo>
                <a:close/>
                <a:moveTo>
                  <a:pt x="173693" y="99716"/>
                </a:moveTo>
                <a:cubicBezTo>
                  <a:pt x="174545" y="93750"/>
                  <a:pt x="170386" y="88227"/>
                  <a:pt x="164455" y="87375"/>
                </a:cubicBezTo>
                <a:cubicBezTo>
                  <a:pt x="158523" y="86523"/>
                  <a:pt x="152966" y="90682"/>
                  <a:pt x="152114" y="96614"/>
                </a:cubicBezTo>
                <a:cubicBezTo>
                  <a:pt x="147580" y="128318"/>
                  <a:pt x="120273" y="152693"/>
                  <a:pt x="87307" y="152693"/>
                </a:cubicBezTo>
                <a:cubicBezTo>
                  <a:pt x="72170" y="152693"/>
                  <a:pt x="58261" y="147580"/>
                  <a:pt x="47182" y="138955"/>
                </a:cubicBezTo>
                <a:lnTo>
                  <a:pt x="63068" y="123068"/>
                </a:lnTo>
                <a:cubicBezTo>
                  <a:pt x="65420" y="120716"/>
                  <a:pt x="66102" y="117205"/>
                  <a:pt x="64841" y="114136"/>
                </a:cubicBezTo>
                <a:cubicBezTo>
                  <a:pt x="63580" y="111068"/>
                  <a:pt x="60580" y="109091"/>
                  <a:pt x="57273" y="109091"/>
                </a:cubicBezTo>
                <a:lnTo>
                  <a:pt x="8182" y="109091"/>
                </a:lnTo>
                <a:cubicBezTo>
                  <a:pt x="3648" y="109091"/>
                  <a:pt x="0" y="112739"/>
                  <a:pt x="0" y="117273"/>
                </a:cubicBezTo>
                <a:lnTo>
                  <a:pt x="0" y="166364"/>
                </a:lnTo>
                <a:cubicBezTo>
                  <a:pt x="0" y="169670"/>
                  <a:pt x="1977" y="172670"/>
                  <a:pt x="5045" y="173932"/>
                </a:cubicBezTo>
                <a:cubicBezTo>
                  <a:pt x="8114" y="175193"/>
                  <a:pt x="11625" y="174477"/>
                  <a:pt x="13977" y="172159"/>
                </a:cubicBezTo>
                <a:lnTo>
                  <a:pt x="31636" y="154500"/>
                </a:lnTo>
                <a:cubicBezTo>
                  <a:pt x="46705" y="167011"/>
                  <a:pt x="66136" y="174545"/>
                  <a:pt x="87273" y="174545"/>
                </a:cubicBezTo>
                <a:cubicBezTo>
                  <a:pt x="131250" y="174545"/>
                  <a:pt x="167625" y="142023"/>
                  <a:pt x="173659" y="99716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4" name="Text 22"/>
          <p:cNvSpPr/>
          <p:nvPr/>
        </p:nvSpPr>
        <p:spPr>
          <a:xfrm>
            <a:off x="7800409" y="1466182"/>
            <a:ext cx="3927273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Digital + Physical Integration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82227" y="1885091"/>
            <a:ext cx="4058182" cy="977455"/>
          </a:xfrm>
          <a:custGeom>
            <a:avLst/>
            <a:gdLst/>
            <a:ahLst/>
            <a:cxnLst/>
            <a:rect l="l" t="t" r="r" b="b"/>
            <a:pathLst>
              <a:path w="4058182" h="977455">
                <a:moveTo>
                  <a:pt x="69820" y="0"/>
                </a:moveTo>
                <a:lnTo>
                  <a:pt x="3988362" y="0"/>
                </a:lnTo>
                <a:cubicBezTo>
                  <a:pt x="4026897" y="0"/>
                  <a:pt x="4058182" y="31285"/>
                  <a:pt x="4058182" y="69820"/>
                </a:cubicBezTo>
                <a:lnTo>
                  <a:pt x="4058182" y="907635"/>
                </a:lnTo>
                <a:cubicBezTo>
                  <a:pt x="4058182" y="946169"/>
                  <a:pt x="4026897" y="977455"/>
                  <a:pt x="3988362" y="977455"/>
                </a:cubicBezTo>
                <a:lnTo>
                  <a:pt x="69820" y="977455"/>
                </a:lnTo>
                <a:cubicBezTo>
                  <a:pt x="31285" y="977455"/>
                  <a:pt x="0" y="946169"/>
                  <a:pt x="0" y="907635"/>
                </a:cubicBezTo>
                <a:lnTo>
                  <a:pt x="0" y="69820"/>
                </a:lnTo>
                <a:cubicBezTo>
                  <a:pt x="0" y="31259"/>
                  <a:pt x="31259" y="0"/>
                  <a:pt x="69820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721864" y="2024727"/>
            <a:ext cx="3848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Online Discovery → Offline Engagement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721864" y="2304000"/>
            <a:ext cx="3848727" cy="41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Website visitors learn about programs online, then attend in-person workshops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82227" y="3002182"/>
            <a:ext cx="4058182" cy="977455"/>
          </a:xfrm>
          <a:custGeom>
            <a:avLst/>
            <a:gdLst/>
            <a:ahLst/>
            <a:cxnLst/>
            <a:rect l="l" t="t" r="r" b="b"/>
            <a:pathLst>
              <a:path w="4058182" h="977455">
                <a:moveTo>
                  <a:pt x="69820" y="0"/>
                </a:moveTo>
                <a:lnTo>
                  <a:pt x="3988362" y="0"/>
                </a:lnTo>
                <a:cubicBezTo>
                  <a:pt x="4026897" y="0"/>
                  <a:pt x="4058182" y="31285"/>
                  <a:pt x="4058182" y="69820"/>
                </a:cubicBezTo>
                <a:lnTo>
                  <a:pt x="4058182" y="907635"/>
                </a:lnTo>
                <a:cubicBezTo>
                  <a:pt x="4058182" y="946169"/>
                  <a:pt x="4026897" y="977455"/>
                  <a:pt x="3988362" y="977455"/>
                </a:cubicBezTo>
                <a:lnTo>
                  <a:pt x="69820" y="977455"/>
                </a:lnTo>
                <a:cubicBezTo>
                  <a:pt x="31285" y="977455"/>
                  <a:pt x="0" y="946169"/>
                  <a:pt x="0" y="907635"/>
                </a:cubicBezTo>
                <a:lnTo>
                  <a:pt x="0" y="69820"/>
                </a:lnTo>
                <a:cubicBezTo>
                  <a:pt x="0" y="31259"/>
                  <a:pt x="31259" y="0"/>
                  <a:pt x="69820" y="0"/>
                </a:cubicBezTo>
                <a:close/>
              </a:path>
            </a:pathLst>
          </a:custGeom>
          <a:solidFill>
            <a:srgbClr val="C76B5F">
              <a:alpha val="5098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721864" y="3141818"/>
            <a:ext cx="3848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Virtual Learning → Real-World Practice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721864" y="3421091"/>
            <a:ext cx="3848727" cy="41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language resources support face-to-face tutoring sessions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82227" y="4119273"/>
            <a:ext cx="4058182" cy="977455"/>
          </a:xfrm>
          <a:custGeom>
            <a:avLst/>
            <a:gdLst/>
            <a:ahLst/>
            <a:cxnLst/>
            <a:rect l="l" t="t" r="r" b="b"/>
            <a:pathLst>
              <a:path w="4058182" h="977455">
                <a:moveTo>
                  <a:pt x="69820" y="0"/>
                </a:moveTo>
                <a:lnTo>
                  <a:pt x="3988362" y="0"/>
                </a:lnTo>
                <a:cubicBezTo>
                  <a:pt x="4026897" y="0"/>
                  <a:pt x="4058182" y="31285"/>
                  <a:pt x="4058182" y="69820"/>
                </a:cubicBezTo>
                <a:lnTo>
                  <a:pt x="4058182" y="907635"/>
                </a:lnTo>
                <a:cubicBezTo>
                  <a:pt x="4058182" y="946169"/>
                  <a:pt x="4026897" y="977455"/>
                  <a:pt x="3988362" y="977455"/>
                </a:cubicBezTo>
                <a:lnTo>
                  <a:pt x="69820" y="977455"/>
                </a:lnTo>
                <a:cubicBezTo>
                  <a:pt x="31285" y="977455"/>
                  <a:pt x="0" y="946169"/>
                  <a:pt x="0" y="907635"/>
                </a:cubicBezTo>
                <a:lnTo>
                  <a:pt x="0" y="69820"/>
                </a:lnTo>
                <a:cubicBezTo>
                  <a:pt x="0" y="31259"/>
                  <a:pt x="31259" y="0"/>
                  <a:pt x="6982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21864" y="4258909"/>
            <a:ext cx="3848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Digital Community → Physical Network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721864" y="4538182"/>
            <a:ext cx="3848727" cy="41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connections translate to real friendships and support systems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90227" y="5760409"/>
            <a:ext cx="4459636" cy="1378909"/>
          </a:xfrm>
          <a:custGeom>
            <a:avLst/>
            <a:gdLst/>
            <a:ahLst/>
            <a:cxnLst/>
            <a:rect l="l" t="t" r="r" b="b"/>
            <a:pathLst>
              <a:path w="4459636" h="1378909">
                <a:moveTo>
                  <a:pt x="34909" y="0"/>
                </a:moveTo>
                <a:lnTo>
                  <a:pt x="4354908" y="0"/>
                </a:lnTo>
                <a:cubicBezTo>
                  <a:pt x="4412748" y="0"/>
                  <a:pt x="4459636" y="46888"/>
                  <a:pt x="4459636" y="104728"/>
                </a:cubicBezTo>
                <a:lnTo>
                  <a:pt x="4459636" y="1274181"/>
                </a:lnTo>
                <a:cubicBezTo>
                  <a:pt x="4459636" y="1332021"/>
                  <a:pt x="4412748" y="1378909"/>
                  <a:pt x="4354908" y="1378909"/>
                </a:cubicBezTo>
                <a:lnTo>
                  <a:pt x="34909" y="1378909"/>
                </a:lnTo>
                <a:cubicBezTo>
                  <a:pt x="15629" y="1378909"/>
                  <a:pt x="0" y="1363280"/>
                  <a:pt x="0" y="1344000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C76B5F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7390227" y="5760409"/>
            <a:ext cx="34909" cy="1378909"/>
          </a:xfrm>
          <a:custGeom>
            <a:avLst/>
            <a:gdLst/>
            <a:ahLst/>
            <a:cxnLst/>
            <a:rect l="l" t="t" r="r" b="b"/>
            <a:pathLst>
              <a:path w="34909" h="1378909">
                <a:moveTo>
                  <a:pt x="34909" y="0"/>
                </a:moveTo>
                <a:lnTo>
                  <a:pt x="34909" y="0"/>
                </a:lnTo>
                <a:lnTo>
                  <a:pt x="34909" y="1378909"/>
                </a:lnTo>
                <a:lnTo>
                  <a:pt x="34909" y="1378909"/>
                </a:lnTo>
                <a:cubicBezTo>
                  <a:pt x="15629" y="1378909"/>
                  <a:pt x="0" y="1363280"/>
                  <a:pt x="0" y="1344000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6" name="Shape 34"/>
          <p:cNvSpPr/>
          <p:nvPr/>
        </p:nvSpPr>
        <p:spPr>
          <a:xfrm>
            <a:off x="7604045" y="5978591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39273" y="98182"/>
                </a:moveTo>
                <a:lnTo>
                  <a:pt x="7517" y="98182"/>
                </a:lnTo>
                <a:cubicBezTo>
                  <a:pt x="-123" y="98182"/>
                  <a:pt x="-4817" y="89867"/>
                  <a:pt x="-890" y="83301"/>
                </a:cubicBezTo>
                <a:lnTo>
                  <a:pt x="15341" y="56240"/>
                </a:lnTo>
                <a:cubicBezTo>
                  <a:pt x="18010" y="51791"/>
                  <a:pt x="22797" y="49091"/>
                  <a:pt x="27982" y="49091"/>
                </a:cubicBezTo>
                <a:lnTo>
                  <a:pt x="57130" y="49091"/>
                </a:lnTo>
                <a:cubicBezTo>
                  <a:pt x="80478" y="9542"/>
                  <a:pt x="115302" y="7548"/>
                  <a:pt x="138590" y="10953"/>
                </a:cubicBezTo>
                <a:cubicBezTo>
                  <a:pt x="142517" y="11536"/>
                  <a:pt x="145585" y="14605"/>
                  <a:pt x="146138" y="18501"/>
                </a:cubicBezTo>
                <a:cubicBezTo>
                  <a:pt x="149543" y="41789"/>
                  <a:pt x="147549" y="76613"/>
                  <a:pt x="108000" y="99961"/>
                </a:cubicBezTo>
                <a:lnTo>
                  <a:pt x="108000" y="129109"/>
                </a:lnTo>
                <a:cubicBezTo>
                  <a:pt x="108000" y="134294"/>
                  <a:pt x="105300" y="139081"/>
                  <a:pt x="100851" y="141750"/>
                </a:cubicBezTo>
                <a:lnTo>
                  <a:pt x="73790" y="157981"/>
                </a:lnTo>
                <a:cubicBezTo>
                  <a:pt x="67255" y="161908"/>
                  <a:pt x="58909" y="157183"/>
                  <a:pt x="58909" y="149574"/>
                </a:cubicBezTo>
                <a:lnTo>
                  <a:pt x="58909" y="117818"/>
                </a:lnTo>
                <a:cubicBezTo>
                  <a:pt x="58909" y="106987"/>
                  <a:pt x="50103" y="98182"/>
                  <a:pt x="39273" y="98182"/>
                </a:cubicBezTo>
                <a:lnTo>
                  <a:pt x="39242" y="98182"/>
                </a:lnTo>
                <a:close/>
                <a:moveTo>
                  <a:pt x="122727" y="49091"/>
                </a:moveTo>
                <a:cubicBezTo>
                  <a:pt x="122727" y="40963"/>
                  <a:pt x="116128" y="34364"/>
                  <a:pt x="108000" y="34364"/>
                </a:cubicBezTo>
                <a:cubicBezTo>
                  <a:pt x="99872" y="34364"/>
                  <a:pt x="93273" y="40963"/>
                  <a:pt x="93273" y="49091"/>
                </a:cubicBezTo>
                <a:cubicBezTo>
                  <a:pt x="93273" y="57219"/>
                  <a:pt x="99872" y="63818"/>
                  <a:pt x="108000" y="63818"/>
                </a:cubicBezTo>
                <a:cubicBezTo>
                  <a:pt x="116128" y="63818"/>
                  <a:pt x="122727" y="57219"/>
                  <a:pt x="122727" y="49091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7" name="Text 35"/>
          <p:cNvSpPr/>
          <p:nvPr/>
        </p:nvSpPr>
        <p:spPr>
          <a:xfrm>
            <a:off x="7782955" y="5934955"/>
            <a:ext cx="3970909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Future Expansion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582227" y="6284045"/>
            <a:ext cx="4162909" cy="680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model can be replicated for other ethnic minority communities in Hong Kong, creating a </a:t>
            </a:r>
            <a:pPr>
              <a:lnSpc>
                <a:spcPct val="140000"/>
              </a:lnSpc>
            </a:pPr>
            <a:r>
              <a:rPr lang="en-US" sz="11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of digital integration platforms</a:t>
            </a:r>
            <a:pPr>
              <a:lnSpc>
                <a:spcPct val="140000"/>
              </a:lnSpc>
            </a:pPr>
            <a:r>
              <a:rPr lang="en-US" sz="11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the city.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E4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thehoneycombers.com/f28ece1a7bb15c051d89223e6b098764ec6ac565.jpe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0625" b="1062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50000">
                <a:srgbClr val="2E403B">
                  <a:alpha val="95000"/>
                </a:srgbClr>
              </a:gs>
              <a:gs pos="100000">
                <a:srgbClr val="2E403B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610916"/>
            <a:ext cx="1790700" cy="504825"/>
          </a:xfrm>
          <a:custGeom>
            <a:avLst/>
            <a:gdLst/>
            <a:ahLst/>
            <a:cxnLst/>
            <a:rect l="l" t="t" r="r" b="b"/>
            <a:pathLst>
              <a:path w="1790700" h="504825">
                <a:moveTo>
                  <a:pt x="252413" y="0"/>
                </a:moveTo>
                <a:lnTo>
                  <a:pt x="1538288" y="0"/>
                </a:lnTo>
                <a:cubicBezTo>
                  <a:pt x="1677598" y="0"/>
                  <a:pt x="1790700" y="113102"/>
                  <a:pt x="1790700" y="252413"/>
                </a:cubicBezTo>
                <a:lnTo>
                  <a:pt x="1790700" y="252413"/>
                </a:lnTo>
                <a:cubicBezTo>
                  <a:pt x="1790700" y="391723"/>
                  <a:pt x="1677598" y="504825"/>
                  <a:pt x="153828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 w="1270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9125" y="1729978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25303"/>
            <a:ext cx="40671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Join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Our Mission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4460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787503"/>
            <a:ext cx="38671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 Part of the Change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752" y="356752"/>
            <a:ext cx="11549846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spc="112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INVOLVED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6752" y="642154"/>
            <a:ext cx="11692547" cy="428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1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How You Can Make a Difference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752" y="1302145"/>
            <a:ext cx="3683465" cy="3995623"/>
          </a:xfrm>
          <a:custGeom>
            <a:avLst/>
            <a:gdLst/>
            <a:ahLst/>
            <a:cxnLst/>
            <a:rect l="l" t="t" r="r" b="b"/>
            <a:pathLst>
              <a:path w="3683465" h="3995623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888581"/>
                </a:lnTo>
                <a:cubicBezTo>
                  <a:pt x="3683465" y="3947698"/>
                  <a:pt x="3635540" y="3995623"/>
                  <a:pt x="3576423" y="3995623"/>
                </a:cubicBezTo>
                <a:lnTo>
                  <a:pt x="107041" y="3995623"/>
                </a:lnTo>
                <a:cubicBezTo>
                  <a:pt x="47924" y="3995623"/>
                  <a:pt x="0" y="3947698"/>
                  <a:pt x="0" y="3888581"/>
                </a:cubicBezTo>
                <a:lnTo>
                  <a:pt x="0" y="35675"/>
                </a:lnTo>
                <a:cubicBezTo>
                  <a:pt x="0" y="15972"/>
                  <a:pt x="15972" y="0"/>
                  <a:pt x="356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3513" dist="35675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56752" y="1302145"/>
            <a:ext cx="3683465" cy="35675"/>
          </a:xfrm>
          <a:custGeom>
            <a:avLst/>
            <a:gdLst/>
            <a:ahLst/>
            <a:cxnLst/>
            <a:rect l="l" t="t" r="r" b="b"/>
            <a:pathLst>
              <a:path w="3683465" h="35675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5675"/>
                </a:lnTo>
                <a:lnTo>
                  <a:pt x="0" y="35675"/>
                </a:lnTo>
                <a:lnTo>
                  <a:pt x="0" y="35675"/>
                </a:lnTo>
                <a:cubicBezTo>
                  <a:pt x="0" y="15986"/>
                  <a:pt x="15986" y="0"/>
                  <a:pt x="35675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6" name="Shape 4"/>
          <p:cNvSpPr/>
          <p:nvPr/>
        </p:nvSpPr>
        <p:spPr>
          <a:xfrm>
            <a:off x="1913222" y="1534034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285402" y="0"/>
                </a:moveTo>
                <a:lnTo>
                  <a:pt x="285402" y="0"/>
                </a:lnTo>
                <a:cubicBezTo>
                  <a:pt x="442919" y="0"/>
                  <a:pt x="570803" y="127884"/>
                  <a:pt x="570803" y="285402"/>
                </a:cubicBezTo>
                <a:lnTo>
                  <a:pt x="570803" y="285402"/>
                </a:lnTo>
                <a:cubicBezTo>
                  <a:pt x="570803" y="442919"/>
                  <a:pt x="442919" y="570803"/>
                  <a:pt x="285402" y="570803"/>
                </a:cubicBezTo>
                <a:lnTo>
                  <a:pt x="285402" y="570803"/>
                </a:lnTo>
                <a:cubicBezTo>
                  <a:pt x="127884" y="570803"/>
                  <a:pt x="0" y="442919"/>
                  <a:pt x="0" y="285402"/>
                </a:cubicBezTo>
                <a:lnTo>
                  <a:pt x="0" y="285402"/>
                </a:lnTo>
                <a:cubicBezTo>
                  <a:pt x="0" y="127884"/>
                  <a:pt x="127884" y="0"/>
                  <a:pt x="285402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Shape 5"/>
          <p:cNvSpPr/>
          <p:nvPr/>
        </p:nvSpPr>
        <p:spPr>
          <a:xfrm>
            <a:off x="2033626" y="1685653"/>
            <a:ext cx="334455" cy="267564"/>
          </a:xfrm>
          <a:custGeom>
            <a:avLst/>
            <a:gdLst/>
            <a:ahLst/>
            <a:cxnLst/>
            <a:rect l="l" t="t" r="r" b="b"/>
            <a:pathLst>
              <a:path w="334455" h="267564">
                <a:moveTo>
                  <a:pt x="66891" y="50168"/>
                </a:moveTo>
                <a:cubicBezTo>
                  <a:pt x="66891" y="31721"/>
                  <a:pt x="81889" y="16723"/>
                  <a:pt x="100337" y="16723"/>
                </a:cubicBezTo>
                <a:lnTo>
                  <a:pt x="284287" y="16723"/>
                </a:lnTo>
                <a:cubicBezTo>
                  <a:pt x="302734" y="16723"/>
                  <a:pt x="317732" y="31721"/>
                  <a:pt x="317732" y="50168"/>
                </a:cubicBezTo>
                <a:lnTo>
                  <a:pt x="317732" y="175589"/>
                </a:lnTo>
                <a:lnTo>
                  <a:pt x="267564" y="175589"/>
                </a:lnTo>
                <a:lnTo>
                  <a:pt x="267564" y="167228"/>
                </a:lnTo>
                <a:cubicBezTo>
                  <a:pt x="267564" y="157978"/>
                  <a:pt x="260091" y="150505"/>
                  <a:pt x="250841" y="150505"/>
                </a:cubicBezTo>
                <a:lnTo>
                  <a:pt x="217396" y="150505"/>
                </a:lnTo>
                <a:cubicBezTo>
                  <a:pt x="208146" y="150505"/>
                  <a:pt x="200673" y="157978"/>
                  <a:pt x="200673" y="167228"/>
                </a:cubicBezTo>
                <a:lnTo>
                  <a:pt x="200673" y="175589"/>
                </a:lnTo>
                <a:lnTo>
                  <a:pt x="133207" y="175589"/>
                </a:lnTo>
                <a:cubicBezTo>
                  <a:pt x="138903" y="165764"/>
                  <a:pt x="142143" y="154320"/>
                  <a:pt x="142143" y="142143"/>
                </a:cubicBezTo>
                <a:cubicBezTo>
                  <a:pt x="142143" y="105197"/>
                  <a:pt x="112199" y="75252"/>
                  <a:pt x="75252" y="75252"/>
                </a:cubicBezTo>
                <a:cubicBezTo>
                  <a:pt x="72430" y="75252"/>
                  <a:pt x="69608" y="75409"/>
                  <a:pt x="66891" y="75775"/>
                </a:cubicBezTo>
                <a:lnTo>
                  <a:pt x="66891" y="50168"/>
                </a:lnTo>
                <a:close/>
                <a:moveTo>
                  <a:pt x="174021" y="234119"/>
                </a:moveTo>
                <a:cubicBezTo>
                  <a:pt x="171356" y="221472"/>
                  <a:pt x="165503" y="210027"/>
                  <a:pt x="157246" y="200673"/>
                </a:cubicBezTo>
                <a:lnTo>
                  <a:pt x="317732" y="200673"/>
                </a:lnTo>
                <a:cubicBezTo>
                  <a:pt x="317732" y="219120"/>
                  <a:pt x="302734" y="234119"/>
                  <a:pt x="284287" y="234119"/>
                </a:cubicBezTo>
                <a:lnTo>
                  <a:pt x="174021" y="234119"/>
                </a:lnTo>
                <a:close/>
                <a:moveTo>
                  <a:pt x="33446" y="142143"/>
                </a:moveTo>
                <a:cubicBezTo>
                  <a:pt x="33446" y="119070"/>
                  <a:pt x="52179" y="100337"/>
                  <a:pt x="75252" y="100337"/>
                </a:cubicBezTo>
                <a:cubicBezTo>
                  <a:pt x="98326" y="100337"/>
                  <a:pt x="117059" y="119070"/>
                  <a:pt x="117059" y="142143"/>
                </a:cubicBezTo>
                <a:cubicBezTo>
                  <a:pt x="117059" y="165217"/>
                  <a:pt x="98326" y="183950"/>
                  <a:pt x="75252" y="183950"/>
                </a:cubicBezTo>
                <a:cubicBezTo>
                  <a:pt x="52179" y="183950"/>
                  <a:pt x="33446" y="165217"/>
                  <a:pt x="33446" y="142143"/>
                </a:cubicBezTo>
                <a:close/>
                <a:moveTo>
                  <a:pt x="0" y="250841"/>
                </a:moveTo>
                <a:cubicBezTo>
                  <a:pt x="0" y="223144"/>
                  <a:pt x="22471" y="200673"/>
                  <a:pt x="50168" y="200673"/>
                </a:cubicBezTo>
                <a:lnTo>
                  <a:pt x="100337" y="200673"/>
                </a:lnTo>
                <a:cubicBezTo>
                  <a:pt x="128034" y="200673"/>
                  <a:pt x="150505" y="223144"/>
                  <a:pt x="150505" y="250841"/>
                </a:cubicBezTo>
                <a:cubicBezTo>
                  <a:pt x="150505" y="260091"/>
                  <a:pt x="143032" y="267564"/>
                  <a:pt x="133782" y="267564"/>
                </a:cubicBezTo>
                <a:lnTo>
                  <a:pt x="16723" y="267564"/>
                </a:lnTo>
                <a:cubicBezTo>
                  <a:pt x="7473" y="267564"/>
                  <a:pt x="0" y="260091"/>
                  <a:pt x="0" y="250841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8" name="Text 6"/>
          <p:cNvSpPr/>
          <p:nvPr/>
        </p:nvSpPr>
        <p:spPr>
          <a:xfrm>
            <a:off x="1187594" y="2247538"/>
            <a:ext cx="2024568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5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Volunteer as a Tutor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0803" y="2711315"/>
            <a:ext cx="3326713" cy="7937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your Cantonese skills and </a:t>
            </a:r>
            <a:pPr>
              <a:lnSpc>
                <a:spcPct val="140000"/>
              </a:lnSpc>
            </a:pPr>
            <a:r>
              <a:rPr lang="en-US" sz="1124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 a direct impact</a:t>
            </a:r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Pakistani families' language learning journey. Training and support provided.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8641" y="3715238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1" name="Text 9"/>
          <p:cNvSpPr/>
          <p:nvPr/>
        </p:nvSpPr>
        <p:spPr>
          <a:xfrm>
            <a:off x="820530" y="3679563"/>
            <a:ext cx="1676734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Flexible time commitment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8641" y="4036315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3" name="Text 11"/>
          <p:cNvSpPr/>
          <p:nvPr/>
        </p:nvSpPr>
        <p:spPr>
          <a:xfrm>
            <a:off x="820530" y="4000639"/>
            <a:ext cx="1150525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provided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8641" y="4357391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5" name="Text 13"/>
          <p:cNvSpPr/>
          <p:nvPr/>
        </p:nvSpPr>
        <p:spPr>
          <a:xfrm>
            <a:off x="820530" y="4321716"/>
            <a:ext cx="156970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Meaningful relationships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0803" y="4718603"/>
            <a:ext cx="3255362" cy="8919"/>
          </a:xfrm>
          <a:custGeom>
            <a:avLst/>
            <a:gdLst/>
            <a:ahLst/>
            <a:cxnLst/>
            <a:rect l="l" t="t" r="r" b="b"/>
            <a:pathLst>
              <a:path w="3255362" h="8919">
                <a:moveTo>
                  <a:pt x="0" y="0"/>
                </a:moveTo>
                <a:lnTo>
                  <a:pt x="3255362" y="0"/>
                </a:lnTo>
                <a:lnTo>
                  <a:pt x="3255362" y="8919"/>
                </a:lnTo>
                <a:lnTo>
                  <a:pt x="0" y="8919"/>
                </a:lnTo>
                <a:lnTo>
                  <a:pt x="0" y="0"/>
                </a:lnTo>
                <a:close/>
              </a:path>
            </a:pathLst>
          </a:custGeom>
          <a:solidFill>
            <a:srgbClr val="3D352E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22144" y="4901438"/>
            <a:ext cx="178376" cy="142701"/>
          </a:xfrm>
          <a:custGeom>
            <a:avLst/>
            <a:gdLst/>
            <a:ahLst/>
            <a:cxnLst/>
            <a:rect l="l" t="t" r="r" b="b"/>
            <a:pathLst>
              <a:path w="178376" h="142701">
                <a:moveTo>
                  <a:pt x="89188" y="4459"/>
                </a:moveTo>
                <a:cubicBezTo>
                  <a:pt x="105186" y="4459"/>
                  <a:pt x="118174" y="17448"/>
                  <a:pt x="118174" y="33446"/>
                </a:cubicBezTo>
                <a:cubicBezTo>
                  <a:pt x="118174" y="49443"/>
                  <a:pt x="105186" y="62432"/>
                  <a:pt x="89188" y="62432"/>
                </a:cubicBezTo>
                <a:cubicBezTo>
                  <a:pt x="73190" y="62432"/>
                  <a:pt x="60202" y="49443"/>
                  <a:pt x="60202" y="33446"/>
                </a:cubicBezTo>
                <a:cubicBezTo>
                  <a:pt x="60202" y="17448"/>
                  <a:pt x="73190" y="4459"/>
                  <a:pt x="89188" y="4459"/>
                </a:cubicBezTo>
                <a:close/>
                <a:moveTo>
                  <a:pt x="26756" y="24527"/>
                </a:moveTo>
                <a:cubicBezTo>
                  <a:pt x="37832" y="24527"/>
                  <a:pt x="46824" y="33519"/>
                  <a:pt x="46824" y="44594"/>
                </a:cubicBezTo>
                <a:cubicBezTo>
                  <a:pt x="46824" y="55669"/>
                  <a:pt x="37832" y="64661"/>
                  <a:pt x="26756" y="64661"/>
                </a:cubicBezTo>
                <a:cubicBezTo>
                  <a:pt x="15681" y="64661"/>
                  <a:pt x="6689" y="55669"/>
                  <a:pt x="6689" y="44594"/>
                </a:cubicBezTo>
                <a:cubicBezTo>
                  <a:pt x="6689" y="33519"/>
                  <a:pt x="15681" y="24527"/>
                  <a:pt x="26756" y="24527"/>
                </a:cubicBezTo>
                <a:close/>
                <a:moveTo>
                  <a:pt x="0" y="115944"/>
                </a:moveTo>
                <a:cubicBezTo>
                  <a:pt x="0" y="96239"/>
                  <a:pt x="15970" y="80269"/>
                  <a:pt x="35675" y="80269"/>
                </a:cubicBezTo>
                <a:cubicBezTo>
                  <a:pt x="39243" y="80269"/>
                  <a:pt x="42699" y="80799"/>
                  <a:pt x="45960" y="81774"/>
                </a:cubicBezTo>
                <a:cubicBezTo>
                  <a:pt x="36790" y="92031"/>
                  <a:pt x="31216" y="105576"/>
                  <a:pt x="31216" y="120404"/>
                </a:cubicBezTo>
                <a:lnTo>
                  <a:pt x="31216" y="124863"/>
                </a:lnTo>
                <a:cubicBezTo>
                  <a:pt x="31216" y="128041"/>
                  <a:pt x="31885" y="131051"/>
                  <a:pt x="33083" y="133782"/>
                </a:cubicBezTo>
                <a:lnTo>
                  <a:pt x="8919" y="133782"/>
                </a:lnTo>
                <a:cubicBezTo>
                  <a:pt x="3986" y="133782"/>
                  <a:pt x="0" y="129796"/>
                  <a:pt x="0" y="124863"/>
                </a:cubicBezTo>
                <a:lnTo>
                  <a:pt x="0" y="115944"/>
                </a:lnTo>
                <a:close/>
                <a:moveTo>
                  <a:pt x="145293" y="133782"/>
                </a:moveTo>
                <a:cubicBezTo>
                  <a:pt x="146491" y="131051"/>
                  <a:pt x="147160" y="128041"/>
                  <a:pt x="147160" y="124863"/>
                </a:cubicBezTo>
                <a:lnTo>
                  <a:pt x="147160" y="120404"/>
                </a:lnTo>
                <a:cubicBezTo>
                  <a:pt x="147160" y="105576"/>
                  <a:pt x="141586" y="92031"/>
                  <a:pt x="132416" y="81774"/>
                </a:cubicBezTo>
                <a:cubicBezTo>
                  <a:pt x="135677" y="80799"/>
                  <a:pt x="139133" y="80269"/>
                  <a:pt x="142701" y="80269"/>
                </a:cubicBezTo>
                <a:cubicBezTo>
                  <a:pt x="162406" y="80269"/>
                  <a:pt x="178376" y="96239"/>
                  <a:pt x="178376" y="115944"/>
                </a:cubicBezTo>
                <a:lnTo>
                  <a:pt x="178376" y="124863"/>
                </a:lnTo>
                <a:cubicBezTo>
                  <a:pt x="178376" y="129796"/>
                  <a:pt x="174390" y="133782"/>
                  <a:pt x="169457" y="133782"/>
                </a:cubicBezTo>
                <a:lnTo>
                  <a:pt x="145293" y="133782"/>
                </a:lnTo>
                <a:close/>
                <a:moveTo>
                  <a:pt x="131552" y="44594"/>
                </a:moveTo>
                <a:cubicBezTo>
                  <a:pt x="131552" y="33519"/>
                  <a:pt x="140544" y="24527"/>
                  <a:pt x="151620" y="24527"/>
                </a:cubicBezTo>
                <a:cubicBezTo>
                  <a:pt x="162695" y="24527"/>
                  <a:pt x="171687" y="33519"/>
                  <a:pt x="171687" y="44594"/>
                </a:cubicBezTo>
                <a:cubicBezTo>
                  <a:pt x="171687" y="55669"/>
                  <a:pt x="162695" y="64661"/>
                  <a:pt x="151620" y="64661"/>
                </a:cubicBezTo>
                <a:cubicBezTo>
                  <a:pt x="140544" y="64661"/>
                  <a:pt x="131552" y="55669"/>
                  <a:pt x="131552" y="44594"/>
                </a:cubicBezTo>
                <a:close/>
                <a:moveTo>
                  <a:pt x="44594" y="120404"/>
                </a:moveTo>
                <a:cubicBezTo>
                  <a:pt x="44594" y="95766"/>
                  <a:pt x="64550" y="75810"/>
                  <a:pt x="89188" y="75810"/>
                </a:cubicBezTo>
                <a:cubicBezTo>
                  <a:pt x="113826" y="75810"/>
                  <a:pt x="133782" y="95766"/>
                  <a:pt x="133782" y="120404"/>
                </a:cubicBezTo>
                <a:lnTo>
                  <a:pt x="133782" y="124863"/>
                </a:lnTo>
                <a:cubicBezTo>
                  <a:pt x="133782" y="129796"/>
                  <a:pt x="129796" y="133782"/>
                  <a:pt x="124863" y="133782"/>
                </a:cubicBezTo>
                <a:lnTo>
                  <a:pt x="53513" y="133782"/>
                </a:lnTo>
                <a:cubicBezTo>
                  <a:pt x="48580" y="133782"/>
                  <a:pt x="44594" y="129796"/>
                  <a:pt x="44594" y="124863"/>
                </a:cubicBezTo>
                <a:lnTo>
                  <a:pt x="44594" y="120404"/>
                </a:ln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8" name="Text 16"/>
          <p:cNvSpPr/>
          <p:nvPr/>
        </p:nvSpPr>
        <p:spPr>
          <a:xfrm>
            <a:off x="763611" y="4865763"/>
            <a:ext cx="309822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Perfect for: Students, professionals, retirees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54546" y="1302145"/>
            <a:ext cx="3683465" cy="3995623"/>
          </a:xfrm>
          <a:custGeom>
            <a:avLst/>
            <a:gdLst/>
            <a:ahLst/>
            <a:cxnLst/>
            <a:rect l="l" t="t" r="r" b="b"/>
            <a:pathLst>
              <a:path w="3683465" h="3995623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888581"/>
                </a:lnTo>
                <a:cubicBezTo>
                  <a:pt x="3683465" y="3947698"/>
                  <a:pt x="3635540" y="3995623"/>
                  <a:pt x="3576423" y="3995623"/>
                </a:cubicBezTo>
                <a:lnTo>
                  <a:pt x="107041" y="3995623"/>
                </a:lnTo>
                <a:cubicBezTo>
                  <a:pt x="47924" y="3995623"/>
                  <a:pt x="0" y="3947698"/>
                  <a:pt x="0" y="3888581"/>
                </a:cubicBezTo>
                <a:lnTo>
                  <a:pt x="0" y="35675"/>
                </a:lnTo>
                <a:cubicBezTo>
                  <a:pt x="0" y="15972"/>
                  <a:pt x="15972" y="0"/>
                  <a:pt x="356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3513" dist="35675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4254546" y="1302145"/>
            <a:ext cx="3683465" cy="35675"/>
          </a:xfrm>
          <a:custGeom>
            <a:avLst/>
            <a:gdLst/>
            <a:ahLst/>
            <a:cxnLst/>
            <a:rect l="l" t="t" r="r" b="b"/>
            <a:pathLst>
              <a:path w="3683465" h="35675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5675"/>
                </a:lnTo>
                <a:lnTo>
                  <a:pt x="0" y="35675"/>
                </a:lnTo>
                <a:lnTo>
                  <a:pt x="0" y="35675"/>
                </a:lnTo>
                <a:cubicBezTo>
                  <a:pt x="0" y="15986"/>
                  <a:pt x="15986" y="0"/>
                  <a:pt x="35675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1" name="Shape 19"/>
          <p:cNvSpPr/>
          <p:nvPr/>
        </p:nvSpPr>
        <p:spPr>
          <a:xfrm>
            <a:off x="5811016" y="1534034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285402" y="0"/>
                </a:moveTo>
                <a:lnTo>
                  <a:pt x="285402" y="0"/>
                </a:lnTo>
                <a:cubicBezTo>
                  <a:pt x="442919" y="0"/>
                  <a:pt x="570803" y="127884"/>
                  <a:pt x="570803" y="285402"/>
                </a:cubicBezTo>
                <a:lnTo>
                  <a:pt x="570803" y="285402"/>
                </a:lnTo>
                <a:cubicBezTo>
                  <a:pt x="570803" y="442919"/>
                  <a:pt x="442919" y="570803"/>
                  <a:pt x="285402" y="570803"/>
                </a:cubicBezTo>
                <a:lnTo>
                  <a:pt x="285402" y="570803"/>
                </a:lnTo>
                <a:cubicBezTo>
                  <a:pt x="127884" y="570803"/>
                  <a:pt x="0" y="442919"/>
                  <a:pt x="0" y="285402"/>
                </a:cubicBezTo>
                <a:lnTo>
                  <a:pt x="0" y="285402"/>
                </a:lnTo>
                <a:cubicBezTo>
                  <a:pt x="0" y="127884"/>
                  <a:pt x="127884" y="0"/>
                  <a:pt x="285402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2" name="Shape 20"/>
          <p:cNvSpPr/>
          <p:nvPr/>
        </p:nvSpPr>
        <p:spPr>
          <a:xfrm>
            <a:off x="5981589" y="1685653"/>
            <a:ext cx="234119" cy="267564"/>
          </a:xfrm>
          <a:custGeom>
            <a:avLst/>
            <a:gdLst/>
            <a:ahLst/>
            <a:cxnLst/>
            <a:rect l="l" t="t" r="r" b="b"/>
            <a:pathLst>
              <a:path w="234119" h="267564">
                <a:moveTo>
                  <a:pt x="66891" y="0"/>
                </a:moveTo>
                <a:cubicBezTo>
                  <a:pt x="76141" y="0"/>
                  <a:pt x="83614" y="7473"/>
                  <a:pt x="83614" y="16723"/>
                </a:cubicBezTo>
                <a:lnTo>
                  <a:pt x="83614" y="33446"/>
                </a:lnTo>
                <a:lnTo>
                  <a:pt x="150505" y="33446"/>
                </a:lnTo>
                <a:lnTo>
                  <a:pt x="150505" y="16723"/>
                </a:lnTo>
                <a:cubicBezTo>
                  <a:pt x="150505" y="7473"/>
                  <a:pt x="157978" y="0"/>
                  <a:pt x="167228" y="0"/>
                </a:cubicBezTo>
                <a:cubicBezTo>
                  <a:pt x="176477" y="0"/>
                  <a:pt x="183950" y="7473"/>
                  <a:pt x="183950" y="16723"/>
                </a:cubicBezTo>
                <a:lnTo>
                  <a:pt x="183950" y="33446"/>
                </a:lnTo>
                <a:lnTo>
                  <a:pt x="200673" y="33446"/>
                </a:lnTo>
                <a:cubicBezTo>
                  <a:pt x="219120" y="33446"/>
                  <a:pt x="234119" y="48444"/>
                  <a:pt x="234119" y="66891"/>
                </a:cubicBezTo>
                <a:lnTo>
                  <a:pt x="234119" y="217396"/>
                </a:lnTo>
                <a:cubicBezTo>
                  <a:pt x="234119" y="235843"/>
                  <a:pt x="219120" y="250841"/>
                  <a:pt x="200673" y="250841"/>
                </a:cubicBezTo>
                <a:lnTo>
                  <a:pt x="33446" y="250841"/>
                </a:lnTo>
                <a:cubicBezTo>
                  <a:pt x="14998" y="250841"/>
                  <a:pt x="0" y="235843"/>
                  <a:pt x="0" y="217396"/>
                </a:cubicBezTo>
                <a:lnTo>
                  <a:pt x="0" y="66891"/>
                </a:lnTo>
                <a:cubicBezTo>
                  <a:pt x="0" y="48444"/>
                  <a:pt x="14998" y="33446"/>
                  <a:pt x="33446" y="33446"/>
                </a:cubicBezTo>
                <a:lnTo>
                  <a:pt x="50168" y="33446"/>
                </a:lnTo>
                <a:lnTo>
                  <a:pt x="50168" y="16723"/>
                </a:lnTo>
                <a:cubicBezTo>
                  <a:pt x="50168" y="7473"/>
                  <a:pt x="57641" y="0"/>
                  <a:pt x="66891" y="0"/>
                </a:cubicBezTo>
                <a:close/>
                <a:moveTo>
                  <a:pt x="33446" y="125421"/>
                </a:moveTo>
                <a:lnTo>
                  <a:pt x="33446" y="142143"/>
                </a:lnTo>
                <a:cubicBezTo>
                  <a:pt x="33446" y="146742"/>
                  <a:pt x="37208" y="150505"/>
                  <a:pt x="41807" y="150505"/>
                </a:cubicBezTo>
                <a:lnTo>
                  <a:pt x="58530" y="150505"/>
                </a:lnTo>
                <a:cubicBezTo>
                  <a:pt x="63128" y="150505"/>
                  <a:pt x="66891" y="146742"/>
                  <a:pt x="66891" y="142143"/>
                </a:cubicBezTo>
                <a:lnTo>
                  <a:pt x="66891" y="125421"/>
                </a:lnTo>
                <a:cubicBezTo>
                  <a:pt x="66891" y="120822"/>
                  <a:pt x="63128" y="117059"/>
                  <a:pt x="58530" y="117059"/>
                </a:cubicBezTo>
                <a:lnTo>
                  <a:pt x="41807" y="117059"/>
                </a:lnTo>
                <a:cubicBezTo>
                  <a:pt x="37208" y="117059"/>
                  <a:pt x="33446" y="120822"/>
                  <a:pt x="33446" y="125421"/>
                </a:cubicBezTo>
                <a:close/>
                <a:moveTo>
                  <a:pt x="100337" y="125421"/>
                </a:moveTo>
                <a:lnTo>
                  <a:pt x="100337" y="142143"/>
                </a:lnTo>
                <a:cubicBezTo>
                  <a:pt x="100337" y="146742"/>
                  <a:pt x="104099" y="150505"/>
                  <a:pt x="108698" y="150505"/>
                </a:cubicBezTo>
                <a:lnTo>
                  <a:pt x="125421" y="150505"/>
                </a:lnTo>
                <a:cubicBezTo>
                  <a:pt x="130019" y="150505"/>
                  <a:pt x="133782" y="146742"/>
                  <a:pt x="133782" y="142143"/>
                </a:cubicBezTo>
                <a:lnTo>
                  <a:pt x="133782" y="125421"/>
                </a:lnTo>
                <a:cubicBezTo>
                  <a:pt x="133782" y="120822"/>
                  <a:pt x="130019" y="117059"/>
                  <a:pt x="125421" y="117059"/>
                </a:cubicBezTo>
                <a:lnTo>
                  <a:pt x="108698" y="117059"/>
                </a:lnTo>
                <a:cubicBezTo>
                  <a:pt x="104099" y="117059"/>
                  <a:pt x="100337" y="120822"/>
                  <a:pt x="100337" y="125421"/>
                </a:cubicBezTo>
                <a:close/>
                <a:moveTo>
                  <a:pt x="175589" y="117059"/>
                </a:moveTo>
                <a:cubicBezTo>
                  <a:pt x="170990" y="117059"/>
                  <a:pt x="167228" y="120822"/>
                  <a:pt x="167228" y="125421"/>
                </a:cubicBezTo>
                <a:lnTo>
                  <a:pt x="167228" y="142143"/>
                </a:lnTo>
                <a:cubicBezTo>
                  <a:pt x="167228" y="146742"/>
                  <a:pt x="170990" y="150505"/>
                  <a:pt x="175589" y="150505"/>
                </a:cubicBezTo>
                <a:lnTo>
                  <a:pt x="192312" y="150505"/>
                </a:lnTo>
                <a:cubicBezTo>
                  <a:pt x="196910" y="150505"/>
                  <a:pt x="200673" y="146742"/>
                  <a:pt x="200673" y="142143"/>
                </a:cubicBezTo>
                <a:lnTo>
                  <a:pt x="200673" y="125421"/>
                </a:lnTo>
                <a:cubicBezTo>
                  <a:pt x="200673" y="120822"/>
                  <a:pt x="196910" y="117059"/>
                  <a:pt x="192312" y="117059"/>
                </a:cubicBezTo>
                <a:lnTo>
                  <a:pt x="175589" y="117059"/>
                </a:lnTo>
                <a:close/>
                <a:moveTo>
                  <a:pt x="33446" y="192312"/>
                </a:moveTo>
                <a:lnTo>
                  <a:pt x="33446" y="209034"/>
                </a:lnTo>
                <a:cubicBezTo>
                  <a:pt x="33446" y="213633"/>
                  <a:pt x="37208" y="217396"/>
                  <a:pt x="41807" y="217396"/>
                </a:cubicBezTo>
                <a:lnTo>
                  <a:pt x="58530" y="217396"/>
                </a:lnTo>
                <a:cubicBezTo>
                  <a:pt x="63128" y="217396"/>
                  <a:pt x="66891" y="213633"/>
                  <a:pt x="66891" y="209034"/>
                </a:cubicBezTo>
                <a:lnTo>
                  <a:pt x="66891" y="192312"/>
                </a:lnTo>
                <a:cubicBezTo>
                  <a:pt x="66891" y="187713"/>
                  <a:pt x="63128" y="183950"/>
                  <a:pt x="58530" y="183950"/>
                </a:cubicBezTo>
                <a:lnTo>
                  <a:pt x="41807" y="183950"/>
                </a:lnTo>
                <a:cubicBezTo>
                  <a:pt x="37208" y="183950"/>
                  <a:pt x="33446" y="187713"/>
                  <a:pt x="33446" y="192312"/>
                </a:cubicBezTo>
                <a:close/>
                <a:moveTo>
                  <a:pt x="108698" y="183950"/>
                </a:moveTo>
                <a:cubicBezTo>
                  <a:pt x="104099" y="183950"/>
                  <a:pt x="100337" y="187713"/>
                  <a:pt x="100337" y="192312"/>
                </a:cubicBezTo>
                <a:lnTo>
                  <a:pt x="100337" y="209034"/>
                </a:lnTo>
                <a:cubicBezTo>
                  <a:pt x="100337" y="213633"/>
                  <a:pt x="104099" y="217396"/>
                  <a:pt x="108698" y="217396"/>
                </a:cubicBezTo>
                <a:lnTo>
                  <a:pt x="125421" y="217396"/>
                </a:lnTo>
                <a:cubicBezTo>
                  <a:pt x="130019" y="217396"/>
                  <a:pt x="133782" y="213633"/>
                  <a:pt x="133782" y="209034"/>
                </a:cubicBezTo>
                <a:lnTo>
                  <a:pt x="133782" y="192312"/>
                </a:lnTo>
                <a:cubicBezTo>
                  <a:pt x="133782" y="187713"/>
                  <a:pt x="130019" y="183950"/>
                  <a:pt x="125421" y="183950"/>
                </a:cubicBezTo>
                <a:lnTo>
                  <a:pt x="108698" y="183950"/>
                </a:lnTo>
                <a:close/>
                <a:moveTo>
                  <a:pt x="167228" y="192312"/>
                </a:moveTo>
                <a:lnTo>
                  <a:pt x="167228" y="209034"/>
                </a:lnTo>
                <a:cubicBezTo>
                  <a:pt x="167228" y="213633"/>
                  <a:pt x="170990" y="217396"/>
                  <a:pt x="175589" y="217396"/>
                </a:cubicBezTo>
                <a:lnTo>
                  <a:pt x="192312" y="217396"/>
                </a:lnTo>
                <a:cubicBezTo>
                  <a:pt x="196910" y="217396"/>
                  <a:pt x="200673" y="213633"/>
                  <a:pt x="200673" y="209034"/>
                </a:cubicBezTo>
                <a:lnTo>
                  <a:pt x="200673" y="192312"/>
                </a:lnTo>
                <a:cubicBezTo>
                  <a:pt x="200673" y="187713"/>
                  <a:pt x="196910" y="183950"/>
                  <a:pt x="192312" y="183950"/>
                </a:cubicBezTo>
                <a:lnTo>
                  <a:pt x="175589" y="183950"/>
                </a:lnTo>
                <a:cubicBezTo>
                  <a:pt x="170990" y="183950"/>
                  <a:pt x="167228" y="187713"/>
                  <a:pt x="167228" y="192312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5296095" y="2247538"/>
            <a:ext cx="1596465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5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Join Workshops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68598" y="2711315"/>
            <a:ext cx="3326713" cy="7937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Participate in </a:t>
            </a:r>
            <a:pPr>
              <a:lnSpc>
                <a:spcPct val="140000"/>
              </a:lnSpc>
            </a:pPr>
            <a:r>
              <a:rPr lang="en-US" sz="1124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exchange workshops</a:t>
            </a:r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learn about Pakistani culture, share Chinese traditions, and build cross-cultural understanding.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86435" y="3715238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6" name="Text 24"/>
          <p:cNvSpPr/>
          <p:nvPr/>
        </p:nvSpPr>
        <p:spPr>
          <a:xfrm>
            <a:off x="4718324" y="3679563"/>
            <a:ext cx="1855110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learning experiences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86435" y="4036315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8" name="Text 26"/>
          <p:cNvSpPr/>
          <p:nvPr/>
        </p:nvSpPr>
        <p:spPr>
          <a:xfrm>
            <a:off x="4718324" y="4000639"/>
            <a:ext cx="1748085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Meet community members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86435" y="4357391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0" name="Text 28"/>
          <p:cNvSpPr/>
          <p:nvPr/>
        </p:nvSpPr>
        <p:spPr>
          <a:xfrm>
            <a:off x="4718324" y="4321716"/>
            <a:ext cx="156970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down stereotypes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68598" y="4718603"/>
            <a:ext cx="3255362" cy="8919"/>
          </a:xfrm>
          <a:custGeom>
            <a:avLst/>
            <a:gdLst/>
            <a:ahLst/>
            <a:cxnLst/>
            <a:rect l="l" t="t" r="r" b="b"/>
            <a:pathLst>
              <a:path w="3255362" h="8919">
                <a:moveTo>
                  <a:pt x="0" y="0"/>
                </a:moveTo>
                <a:lnTo>
                  <a:pt x="3255362" y="0"/>
                </a:lnTo>
                <a:lnTo>
                  <a:pt x="3255362" y="8919"/>
                </a:lnTo>
                <a:lnTo>
                  <a:pt x="0" y="8919"/>
                </a:lnTo>
                <a:lnTo>
                  <a:pt x="0" y="0"/>
                </a:lnTo>
                <a:close/>
              </a:path>
            </a:pathLst>
          </a:custGeom>
          <a:solidFill>
            <a:srgbClr val="3D352E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925965" y="4901438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67170" y="24276"/>
                </a:moveTo>
                <a:lnTo>
                  <a:pt x="71350" y="30045"/>
                </a:lnTo>
                <a:lnTo>
                  <a:pt x="75531" y="24276"/>
                </a:lnTo>
                <a:cubicBezTo>
                  <a:pt x="82499" y="14632"/>
                  <a:pt x="93703" y="8919"/>
                  <a:pt x="105604" y="8919"/>
                </a:cubicBezTo>
                <a:cubicBezTo>
                  <a:pt x="126090" y="8919"/>
                  <a:pt x="142701" y="25530"/>
                  <a:pt x="142701" y="46015"/>
                </a:cubicBezTo>
                <a:lnTo>
                  <a:pt x="142701" y="46740"/>
                </a:lnTo>
                <a:cubicBezTo>
                  <a:pt x="142701" y="78012"/>
                  <a:pt x="103709" y="114328"/>
                  <a:pt x="83363" y="129852"/>
                </a:cubicBezTo>
                <a:cubicBezTo>
                  <a:pt x="79907" y="132472"/>
                  <a:pt x="75670" y="133782"/>
                  <a:pt x="71350" y="133782"/>
                </a:cubicBezTo>
                <a:cubicBezTo>
                  <a:pt x="67030" y="133782"/>
                  <a:pt x="62766" y="132500"/>
                  <a:pt x="59338" y="129852"/>
                </a:cubicBezTo>
                <a:cubicBezTo>
                  <a:pt x="38992" y="114328"/>
                  <a:pt x="0" y="78012"/>
                  <a:pt x="0" y="46740"/>
                </a:cubicBezTo>
                <a:lnTo>
                  <a:pt x="0" y="46015"/>
                </a:lnTo>
                <a:cubicBezTo>
                  <a:pt x="0" y="25530"/>
                  <a:pt x="16611" y="8919"/>
                  <a:pt x="37097" y="8919"/>
                </a:cubicBezTo>
                <a:cubicBezTo>
                  <a:pt x="48998" y="8919"/>
                  <a:pt x="60202" y="14632"/>
                  <a:pt x="67170" y="24276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3" name="Text 31"/>
          <p:cNvSpPr/>
          <p:nvPr/>
        </p:nvSpPr>
        <p:spPr>
          <a:xfrm>
            <a:off x="4661406" y="4865763"/>
            <a:ext cx="309822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to: All community members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52341" y="1302145"/>
            <a:ext cx="3683465" cy="3995623"/>
          </a:xfrm>
          <a:custGeom>
            <a:avLst/>
            <a:gdLst/>
            <a:ahLst/>
            <a:cxnLst/>
            <a:rect l="l" t="t" r="r" b="b"/>
            <a:pathLst>
              <a:path w="3683465" h="3995623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888581"/>
                </a:lnTo>
                <a:cubicBezTo>
                  <a:pt x="3683465" y="3947698"/>
                  <a:pt x="3635540" y="3995623"/>
                  <a:pt x="3576423" y="3995623"/>
                </a:cubicBezTo>
                <a:lnTo>
                  <a:pt x="107041" y="3995623"/>
                </a:lnTo>
                <a:cubicBezTo>
                  <a:pt x="47924" y="3995623"/>
                  <a:pt x="0" y="3947698"/>
                  <a:pt x="0" y="3888581"/>
                </a:cubicBezTo>
                <a:lnTo>
                  <a:pt x="0" y="35675"/>
                </a:lnTo>
                <a:cubicBezTo>
                  <a:pt x="0" y="15972"/>
                  <a:pt x="15972" y="0"/>
                  <a:pt x="356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3513" dist="35675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8152341" y="1302145"/>
            <a:ext cx="3683465" cy="35675"/>
          </a:xfrm>
          <a:custGeom>
            <a:avLst/>
            <a:gdLst/>
            <a:ahLst/>
            <a:cxnLst/>
            <a:rect l="l" t="t" r="r" b="b"/>
            <a:pathLst>
              <a:path w="3683465" h="35675">
                <a:moveTo>
                  <a:pt x="35675" y="0"/>
                </a:moveTo>
                <a:lnTo>
                  <a:pt x="3647789" y="0"/>
                </a:lnTo>
                <a:cubicBezTo>
                  <a:pt x="3667492" y="0"/>
                  <a:pt x="3683465" y="15972"/>
                  <a:pt x="3683465" y="35675"/>
                </a:cubicBezTo>
                <a:lnTo>
                  <a:pt x="3683465" y="35675"/>
                </a:lnTo>
                <a:lnTo>
                  <a:pt x="0" y="35675"/>
                </a:lnTo>
                <a:lnTo>
                  <a:pt x="0" y="35675"/>
                </a:lnTo>
                <a:cubicBezTo>
                  <a:pt x="0" y="15986"/>
                  <a:pt x="15986" y="0"/>
                  <a:pt x="35675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Shape 34"/>
          <p:cNvSpPr/>
          <p:nvPr/>
        </p:nvSpPr>
        <p:spPr>
          <a:xfrm>
            <a:off x="9708811" y="1534034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285402" y="0"/>
                </a:moveTo>
                <a:lnTo>
                  <a:pt x="285402" y="0"/>
                </a:lnTo>
                <a:cubicBezTo>
                  <a:pt x="442919" y="0"/>
                  <a:pt x="570803" y="127884"/>
                  <a:pt x="570803" y="285402"/>
                </a:cubicBezTo>
                <a:lnTo>
                  <a:pt x="570803" y="285402"/>
                </a:lnTo>
                <a:cubicBezTo>
                  <a:pt x="570803" y="442919"/>
                  <a:pt x="442919" y="570803"/>
                  <a:pt x="285402" y="570803"/>
                </a:cubicBezTo>
                <a:lnTo>
                  <a:pt x="285402" y="570803"/>
                </a:lnTo>
                <a:cubicBezTo>
                  <a:pt x="127884" y="570803"/>
                  <a:pt x="0" y="442919"/>
                  <a:pt x="0" y="285402"/>
                </a:cubicBezTo>
                <a:lnTo>
                  <a:pt x="0" y="285402"/>
                </a:lnTo>
                <a:cubicBezTo>
                  <a:pt x="0" y="127884"/>
                  <a:pt x="127884" y="0"/>
                  <a:pt x="2854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7" name="Shape 35"/>
          <p:cNvSpPr/>
          <p:nvPr/>
        </p:nvSpPr>
        <p:spPr>
          <a:xfrm>
            <a:off x="9845937" y="1685653"/>
            <a:ext cx="301010" cy="267564"/>
          </a:xfrm>
          <a:custGeom>
            <a:avLst/>
            <a:gdLst/>
            <a:ahLst/>
            <a:cxnLst/>
            <a:rect l="l" t="t" r="r" b="b"/>
            <a:pathLst>
              <a:path w="301010" h="267564">
                <a:moveTo>
                  <a:pt x="150505" y="-8361"/>
                </a:moveTo>
                <a:cubicBezTo>
                  <a:pt x="143554" y="-8361"/>
                  <a:pt x="137963" y="-2770"/>
                  <a:pt x="137963" y="4181"/>
                </a:cubicBezTo>
                <a:lnTo>
                  <a:pt x="137963" y="10452"/>
                </a:lnTo>
                <a:lnTo>
                  <a:pt x="137022" y="10452"/>
                </a:lnTo>
                <a:cubicBezTo>
                  <a:pt x="117895" y="10452"/>
                  <a:pt x="102427" y="25973"/>
                  <a:pt x="102427" y="45047"/>
                </a:cubicBezTo>
                <a:cubicBezTo>
                  <a:pt x="102427" y="62501"/>
                  <a:pt x="115439" y="77238"/>
                  <a:pt x="132737" y="79381"/>
                </a:cubicBezTo>
                <a:lnTo>
                  <a:pt x="164615" y="83352"/>
                </a:lnTo>
                <a:cubicBezTo>
                  <a:pt x="167280" y="83666"/>
                  <a:pt x="169318" y="85965"/>
                  <a:pt x="169318" y="88683"/>
                </a:cubicBezTo>
                <a:cubicBezTo>
                  <a:pt x="169318" y="91662"/>
                  <a:pt x="166914" y="94013"/>
                  <a:pt x="163987" y="94013"/>
                </a:cubicBezTo>
                <a:lnTo>
                  <a:pt x="125421" y="94065"/>
                </a:lnTo>
                <a:cubicBezTo>
                  <a:pt x="117321" y="94065"/>
                  <a:pt x="110788" y="100598"/>
                  <a:pt x="110788" y="108698"/>
                </a:cubicBezTo>
                <a:cubicBezTo>
                  <a:pt x="110788" y="116798"/>
                  <a:pt x="117321" y="123330"/>
                  <a:pt x="125421" y="123330"/>
                </a:cubicBezTo>
                <a:lnTo>
                  <a:pt x="137963" y="123330"/>
                </a:lnTo>
                <a:lnTo>
                  <a:pt x="137963" y="129601"/>
                </a:lnTo>
                <a:cubicBezTo>
                  <a:pt x="137963" y="136552"/>
                  <a:pt x="143554" y="142143"/>
                  <a:pt x="150505" y="142143"/>
                </a:cubicBezTo>
                <a:cubicBezTo>
                  <a:pt x="157455" y="142143"/>
                  <a:pt x="163047" y="136552"/>
                  <a:pt x="163047" y="129601"/>
                </a:cubicBezTo>
                <a:lnTo>
                  <a:pt x="163047" y="123330"/>
                </a:lnTo>
                <a:lnTo>
                  <a:pt x="163987" y="123330"/>
                </a:lnTo>
                <a:cubicBezTo>
                  <a:pt x="183114" y="123330"/>
                  <a:pt x="198583" y="107809"/>
                  <a:pt x="198583" y="88735"/>
                </a:cubicBezTo>
                <a:cubicBezTo>
                  <a:pt x="198583" y="71281"/>
                  <a:pt x="185570" y="56544"/>
                  <a:pt x="168273" y="54401"/>
                </a:cubicBezTo>
                <a:lnTo>
                  <a:pt x="136395" y="50430"/>
                </a:lnTo>
                <a:cubicBezTo>
                  <a:pt x="133730" y="50116"/>
                  <a:pt x="131692" y="47817"/>
                  <a:pt x="131692" y="45099"/>
                </a:cubicBezTo>
                <a:cubicBezTo>
                  <a:pt x="131692" y="42120"/>
                  <a:pt x="134096" y="39769"/>
                  <a:pt x="137022" y="39769"/>
                </a:cubicBezTo>
                <a:lnTo>
                  <a:pt x="171408" y="39717"/>
                </a:lnTo>
                <a:cubicBezTo>
                  <a:pt x="179508" y="39717"/>
                  <a:pt x="186041" y="33184"/>
                  <a:pt x="186041" y="25084"/>
                </a:cubicBezTo>
                <a:cubicBezTo>
                  <a:pt x="186041" y="16984"/>
                  <a:pt x="179508" y="10452"/>
                  <a:pt x="171408" y="10452"/>
                </a:cubicBezTo>
                <a:lnTo>
                  <a:pt x="163047" y="10452"/>
                </a:lnTo>
                <a:lnTo>
                  <a:pt x="163047" y="4181"/>
                </a:lnTo>
                <a:cubicBezTo>
                  <a:pt x="163047" y="-2770"/>
                  <a:pt x="157455" y="-8361"/>
                  <a:pt x="150505" y="-8361"/>
                </a:cubicBezTo>
                <a:close/>
                <a:moveTo>
                  <a:pt x="57119" y="178463"/>
                </a:moveTo>
                <a:lnTo>
                  <a:pt x="34856" y="200673"/>
                </a:lnTo>
                <a:lnTo>
                  <a:pt x="16723" y="200673"/>
                </a:lnTo>
                <a:cubicBezTo>
                  <a:pt x="7473" y="200673"/>
                  <a:pt x="0" y="208146"/>
                  <a:pt x="0" y="217396"/>
                </a:cubicBezTo>
                <a:lnTo>
                  <a:pt x="0" y="250841"/>
                </a:lnTo>
                <a:cubicBezTo>
                  <a:pt x="0" y="260091"/>
                  <a:pt x="7473" y="267564"/>
                  <a:pt x="16723" y="267564"/>
                </a:cubicBezTo>
                <a:lnTo>
                  <a:pt x="184212" y="267564"/>
                </a:lnTo>
                <a:cubicBezTo>
                  <a:pt x="199367" y="267564"/>
                  <a:pt x="214156" y="262704"/>
                  <a:pt x="226384" y="253715"/>
                </a:cubicBezTo>
                <a:lnTo>
                  <a:pt x="292544" y="204958"/>
                </a:lnTo>
                <a:cubicBezTo>
                  <a:pt x="301846" y="198112"/>
                  <a:pt x="303831" y="185048"/>
                  <a:pt x="296986" y="175746"/>
                </a:cubicBezTo>
                <a:cubicBezTo>
                  <a:pt x="290140" y="166444"/>
                  <a:pt x="277075" y="164458"/>
                  <a:pt x="267773" y="171304"/>
                </a:cubicBezTo>
                <a:lnTo>
                  <a:pt x="205167" y="217396"/>
                </a:lnTo>
                <a:lnTo>
                  <a:pt x="146324" y="217396"/>
                </a:lnTo>
                <a:cubicBezTo>
                  <a:pt x="139374" y="217396"/>
                  <a:pt x="133782" y="211804"/>
                  <a:pt x="133782" y="204854"/>
                </a:cubicBezTo>
                <a:cubicBezTo>
                  <a:pt x="133782" y="197903"/>
                  <a:pt x="139374" y="192312"/>
                  <a:pt x="146324" y="192312"/>
                </a:cubicBezTo>
                <a:lnTo>
                  <a:pt x="183950" y="192312"/>
                </a:lnTo>
                <a:cubicBezTo>
                  <a:pt x="193200" y="192312"/>
                  <a:pt x="200673" y="184839"/>
                  <a:pt x="200673" y="175589"/>
                </a:cubicBezTo>
                <a:cubicBezTo>
                  <a:pt x="200673" y="166339"/>
                  <a:pt x="193200" y="158866"/>
                  <a:pt x="183950" y="158866"/>
                </a:cubicBezTo>
                <a:lnTo>
                  <a:pt x="104413" y="158866"/>
                </a:lnTo>
                <a:cubicBezTo>
                  <a:pt x="86697" y="158866"/>
                  <a:pt x="69661" y="165921"/>
                  <a:pt x="57119" y="178463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8" name="Text 36"/>
          <p:cNvSpPr/>
          <p:nvPr/>
        </p:nvSpPr>
        <p:spPr>
          <a:xfrm>
            <a:off x="9074601" y="2247538"/>
            <a:ext cx="1837273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5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Support &amp; Partner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66392" y="2711315"/>
            <a:ext cx="3326713" cy="7937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Help us continue Kung Yung Koon's mission through </a:t>
            </a:r>
            <a:pPr>
              <a:lnSpc>
                <a:spcPct val="140000"/>
              </a:lnSpc>
            </a:pPr>
            <a:r>
              <a:rPr lang="en-US" sz="1124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donations, organizational partnerships, or spreading awareness</a:t>
            </a:r>
            <a:pPr>
              <a:lnSpc>
                <a:spcPct val="140000"/>
              </a:lnSpc>
            </a:pPr>
            <a:r>
              <a:rPr lang="en-US" sz="1124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about our work.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84230" y="3715238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1" name="Text 39"/>
          <p:cNvSpPr/>
          <p:nvPr/>
        </p:nvSpPr>
        <p:spPr>
          <a:xfrm>
            <a:off x="8616119" y="3679563"/>
            <a:ext cx="1453764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Financial contributions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84230" y="4036315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8616119" y="4000639"/>
            <a:ext cx="1757004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Organizational partnerships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84230" y="4357391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71350" y="142701"/>
                </a:moveTo>
                <a:cubicBezTo>
                  <a:pt x="110730" y="142701"/>
                  <a:pt x="142701" y="110730"/>
                  <a:pt x="142701" y="71350"/>
                </a:cubicBezTo>
                <a:cubicBezTo>
                  <a:pt x="142701" y="31971"/>
                  <a:pt x="110730" y="0"/>
                  <a:pt x="71350" y="0"/>
                </a:cubicBezTo>
                <a:cubicBezTo>
                  <a:pt x="31971" y="0"/>
                  <a:pt x="0" y="31971"/>
                  <a:pt x="0" y="71350"/>
                </a:cubicBezTo>
                <a:cubicBezTo>
                  <a:pt x="0" y="110730"/>
                  <a:pt x="31971" y="142701"/>
                  <a:pt x="71350" y="142701"/>
                </a:cubicBezTo>
                <a:close/>
                <a:moveTo>
                  <a:pt x="94874" y="59282"/>
                </a:moveTo>
                <a:lnTo>
                  <a:pt x="72577" y="94957"/>
                </a:lnTo>
                <a:cubicBezTo>
                  <a:pt x="71406" y="96825"/>
                  <a:pt x="69399" y="97995"/>
                  <a:pt x="67198" y="98107"/>
                </a:cubicBezTo>
                <a:cubicBezTo>
                  <a:pt x="64996" y="98218"/>
                  <a:pt x="62878" y="97215"/>
                  <a:pt x="61568" y="95431"/>
                </a:cubicBezTo>
                <a:lnTo>
                  <a:pt x="48189" y="77594"/>
                </a:lnTo>
                <a:cubicBezTo>
                  <a:pt x="45960" y="74639"/>
                  <a:pt x="46573" y="70459"/>
                  <a:pt x="49527" y="68229"/>
                </a:cubicBezTo>
                <a:cubicBezTo>
                  <a:pt x="52482" y="65999"/>
                  <a:pt x="56662" y="66612"/>
                  <a:pt x="58892" y="69567"/>
                </a:cubicBezTo>
                <a:lnTo>
                  <a:pt x="66417" y="79600"/>
                </a:lnTo>
                <a:lnTo>
                  <a:pt x="83530" y="52203"/>
                </a:lnTo>
                <a:cubicBezTo>
                  <a:pt x="85481" y="49081"/>
                  <a:pt x="89606" y="48106"/>
                  <a:pt x="92756" y="50085"/>
                </a:cubicBezTo>
                <a:cubicBezTo>
                  <a:pt x="95905" y="52063"/>
                  <a:pt x="96853" y="56161"/>
                  <a:pt x="94874" y="5931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5" name="Text 43"/>
          <p:cNvSpPr/>
          <p:nvPr/>
        </p:nvSpPr>
        <p:spPr>
          <a:xfrm>
            <a:off x="8616119" y="4321716"/>
            <a:ext cx="1177282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our mission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366392" y="4718603"/>
            <a:ext cx="3255362" cy="8919"/>
          </a:xfrm>
          <a:custGeom>
            <a:avLst/>
            <a:gdLst/>
            <a:ahLst/>
            <a:cxnLst/>
            <a:rect l="l" t="t" r="r" b="b"/>
            <a:pathLst>
              <a:path w="3255362" h="8919">
                <a:moveTo>
                  <a:pt x="0" y="0"/>
                </a:moveTo>
                <a:lnTo>
                  <a:pt x="3255362" y="0"/>
                </a:lnTo>
                <a:lnTo>
                  <a:pt x="3255362" y="8919"/>
                </a:lnTo>
                <a:lnTo>
                  <a:pt x="0" y="8919"/>
                </a:lnTo>
                <a:lnTo>
                  <a:pt x="0" y="0"/>
                </a:lnTo>
                <a:close/>
              </a:path>
            </a:pathLst>
          </a:custGeom>
          <a:solidFill>
            <a:srgbClr val="3D352E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621414" y="4901438"/>
            <a:ext cx="107026" cy="142701"/>
          </a:xfrm>
          <a:custGeom>
            <a:avLst/>
            <a:gdLst/>
            <a:ahLst/>
            <a:cxnLst/>
            <a:rect l="l" t="t" r="r" b="b"/>
            <a:pathLst>
              <a:path w="107026" h="142701">
                <a:moveTo>
                  <a:pt x="17838" y="0"/>
                </a:moveTo>
                <a:cubicBezTo>
                  <a:pt x="7999" y="0"/>
                  <a:pt x="0" y="7999"/>
                  <a:pt x="0" y="17838"/>
                </a:cubicBezTo>
                <a:lnTo>
                  <a:pt x="0" y="124863"/>
                </a:lnTo>
                <a:cubicBezTo>
                  <a:pt x="0" y="134702"/>
                  <a:pt x="7999" y="142701"/>
                  <a:pt x="17838" y="142701"/>
                </a:cubicBezTo>
                <a:lnTo>
                  <a:pt x="89188" y="142701"/>
                </a:lnTo>
                <a:cubicBezTo>
                  <a:pt x="99027" y="142701"/>
                  <a:pt x="107026" y="134702"/>
                  <a:pt x="107026" y="124863"/>
                </a:cubicBezTo>
                <a:lnTo>
                  <a:pt x="107026" y="17838"/>
                </a:lnTo>
                <a:cubicBezTo>
                  <a:pt x="107026" y="7999"/>
                  <a:pt x="99027" y="0"/>
                  <a:pt x="89188" y="0"/>
                </a:cubicBezTo>
                <a:lnTo>
                  <a:pt x="17838" y="0"/>
                </a:lnTo>
                <a:close/>
                <a:moveTo>
                  <a:pt x="49053" y="98107"/>
                </a:moveTo>
                <a:lnTo>
                  <a:pt x="57972" y="98107"/>
                </a:lnTo>
                <a:cubicBezTo>
                  <a:pt x="62905" y="98107"/>
                  <a:pt x="66891" y="102092"/>
                  <a:pt x="66891" y="107026"/>
                </a:cubicBezTo>
                <a:lnTo>
                  <a:pt x="66891" y="129323"/>
                </a:lnTo>
                <a:lnTo>
                  <a:pt x="40135" y="129323"/>
                </a:lnTo>
                <a:lnTo>
                  <a:pt x="40135" y="107026"/>
                </a:lnTo>
                <a:cubicBezTo>
                  <a:pt x="40135" y="102092"/>
                  <a:pt x="44120" y="98107"/>
                  <a:pt x="49053" y="98107"/>
                </a:cubicBezTo>
                <a:close/>
                <a:moveTo>
                  <a:pt x="26756" y="31216"/>
                </a:moveTo>
                <a:cubicBezTo>
                  <a:pt x="26756" y="28763"/>
                  <a:pt x="28763" y="26756"/>
                  <a:pt x="31216" y="26756"/>
                </a:cubicBezTo>
                <a:lnTo>
                  <a:pt x="40135" y="26756"/>
                </a:lnTo>
                <a:cubicBezTo>
                  <a:pt x="42587" y="26756"/>
                  <a:pt x="44594" y="28763"/>
                  <a:pt x="44594" y="31216"/>
                </a:cubicBezTo>
                <a:lnTo>
                  <a:pt x="44594" y="40135"/>
                </a:lnTo>
                <a:cubicBezTo>
                  <a:pt x="44594" y="42587"/>
                  <a:pt x="42587" y="44594"/>
                  <a:pt x="40135" y="44594"/>
                </a:cubicBezTo>
                <a:lnTo>
                  <a:pt x="31216" y="44594"/>
                </a:lnTo>
                <a:cubicBezTo>
                  <a:pt x="28763" y="44594"/>
                  <a:pt x="26756" y="42587"/>
                  <a:pt x="26756" y="40135"/>
                </a:cubicBezTo>
                <a:lnTo>
                  <a:pt x="26756" y="31216"/>
                </a:lnTo>
                <a:close/>
                <a:moveTo>
                  <a:pt x="66891" y="26756"/>
                </a:moveTo>
                <a:lnTo>
                  <a:pt x="75810" y="26756"/>
                </a:lnTo>
                <a:cubicBezTo>
                  <a:pt x="78262" y="26756"/>
                  <a:pt x="80269" y="28763"/>
                  <a:pt x="80269" y="31216"/>
                </a:cubicBezTo>
                <a:lnTo>
                  <a:pt x="80269" y="40135"/>
                </a:lnTo>
                <a:cubicBezTo>
                  <a:pt x="80269" y="42587"/>
                  <a:pt x="78262" y="44594"/>
                  <a:pt x="75810" y="44594"/>
                </a:cubicBezTo>
                <a:lnTo>
                  <a:pt x="66891" y="44594"/>
                </a:lnTo>
                <a:cubicBezTo>
                  <a:pt x="64438" y="44594"/>
                  <a:pt x="62432" y="42587"/>
                  <a:pt x="62432" y="40135"/>
                </a:cubicBezTo>
                <a:lnTo>
                  <a:pt x="62432" y="31216"/>
                </a:lnTo>
                <a:cubicBezTo>
                  <a:pt x="62432" y="28763"/>
                  <a:pt x="64438" y="26756"/>
                  <a:pt x="66891" y="26756"/>
                </a:cubicBezTo>
                <a:close/>
                <a:moveTo>
                  <a:pt x="26756" y="66891"/>
                </a:moveTo>
                <a:cubicBezTo>
                  <a:pt x="26756" y="64438"/>
                  <a:pt x="28763" y="62432"/>
                  <a:pt x="31216" y="62432"/>
                </a:cubicBezTo>
                <a:lnTo>
                  <a:pt x="40135" y="62432"/>
                </a:lnTo>
                <a:cubicBezTo>
                  <a:pt x="42587" y="62432"/>
                  <a:pt x="44594" y="64438"/>
                  <a:pt x="44594" y="66891"/>
                </a:cubicBezTo>
                <a:lnTo>
                  <a:pt x="44594" y="75810"/>
                </a:lnTo>
                <a:cubicBezTo>
                  <a:pt x="44594" y="78262"/>
                  <a:pt x="42587" y="80269"/>
                  <a:pt x="40135" y="80269"/>
                </a:cubicBezTo>
                <a:lnTo>
                  <a:pt x="31216" y="80269"/>
                </a:lnTo>
                <a:cubicBezTo>
                  <a:pt x="28763" y="80269"/>
                  <a:pt x="26756" y="78262"/>
                  <a:pt x="26756" y="75810"/>
                </a:cubicBezTo>
                <a:lnTo>
                  <a:pt x="26756" y="66891"/>
                </a:lnTo>
                <a:close/>
                <a:moveTo>
                  <a:pt x="66891" y="62432"/>
                </a:moveTo>
                <a:lnTo>
                  <a:pt x="75810" y="62432"/>
                </a:lnTo>
                <a:cubicBezTo>
                  <a:pt x="78262" y="62432"/>
                  <a:pt x="80269" y="64438"/>
                  <a:pt x="80269" y="66891"/>
                </a:cubicBezTo>
                <a:lnTo>
                  <a:pt x="80269" y="75810"/>
                </a:lnTo>
                <a:cubicBezTo>
                  <a:pt x="80269" y="78262"/>
                  <a:pt x="78262" y="80269"/>
                  <a:pt x="75810" y="80269"/>
                </a:cubicBezTo>
                <a:lnTo>
                  <a:pt x="66891" y="80269"/>
                </a:lnTo>
                <a:cubicBezTo>
                  <a:pt x="64438" y="80269"/>
                  <a:pt x="62432" y="78262"/>
                  <a:pt x="62432" y="75810"/>
                </a:cubicBezTo>
                <a:lnTo>
                  <a:pt x="62432" y="66891"/>
                </a:lnTo>
                <a:cubicBezTo>
                  <a:pt x="62432" y="64438"/>
                  <a:pt x="64438" y="62432"/>
                  <a:pt x="66891" y="6243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8559200" y="4865763"/>
            <a:ext cx="309822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4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Welcome: Corporates, NGOs, individuals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56752" y="5507917"/>
            <a:ext cx="11478496" cy="1212957"/>
          </a:xfrm>
          <a:custGeom>
            <a:avLst/>
            <a:gdLst/>
            <a:ahLst/>
            <a:cxnLst/>
            <a:rect l="l" t="t" r="r" b="b"/>
            <a:pathLst>
              <a:path w="11478496" h="1212957">
                <a:moveTo>
                  <a:pt x="107031" y="0"/>
                </a:moveTo>
                <a:lnTo>
                  <a:pt x="11371465" y="0"/>
                </a:lnTo>
                <a:cubicBezTo>
                  <a:pt x="11430576" y="0"/>
                  <a:pt x="11478496" y="47920"/>
                  <a:pt x="11478496" y="107031"/>
                </a:cubicBezTo>
                <a:lnTo>
                  <a:pt x="11478496" y="1105926"/>
                </a:lnTo>
                <a:cubicBezTo>
                  <a:pt x="11478496" y="1165037"/>
                  <a:pt x="11430576" y="1212957"/>
                  <a:pt x="11371465" y="1212957"/>
                </a:cubicBezTo>
                <a:lnTo>
                  <a:pt x="107031" y="1212957"/>
                </a:lnTo>
                <a:cubicBezTo>
                  <a:pt x="47920" y="1212957"/>
                  <a:pt x="0" y="1165037"/>
                  <a:pt x="0" y="1105926"/>
                </a:cubicBezTo>
                <a:lnTo>
                  <a:pt x="0" y="107031"/>
                </a:lnTo>
                <a:cubicBezTo>
                  <a:pt x="0" y="47959"/>
                  <a:pt x="47959" y="0"/>
                  <a:pt x="107031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50" name="Shape 48"/>
          <p:cNvSpPr/>
          <p:nvPr/>
        </p:nvSpPr>
        <p:spPr>
          <a:xfrm>
            <a:off x="570803" y="5828993"/>
            <a:ext cx="526209" cy="570803"/>
          </a:xfrm>
          <a:custGeom>
            <a:avLst/>
            <a:gdLst/>
            <a:ahLst/>
            <a:cxnLst/>
            <a:rect l="l" t="t" r="r" b="b"/>
            <a:pathLst>
              <a:path w="526209" h="570803">
                <a:moveTo>
                  <a:pt x="263105" y="0"/>
                </a:moveTo>
                <a:lnTo>
                  <a:pt x="263105" y="0"/>
                </a:lnTo>
                <a:cubicBezTo>
                  <a:pt x="408413" y="0"/>
                  <a:pt x="526209" y="117796"/>
                  <a:pt x="526209" y="263105"/>
                </a:cubicBezTo>
                <a:lnTo>
                  <a:pt x="526209" y="307699"/>
                </a:lnTo>
                <a:cubicBezTo>
                  <a:pt x="526209" y="453007"/>
                  <a:pt x="408413" y="570803"/>
                  <a:pt x="263105" y="570803"/>
                </a:cubicBezTo>
                <a:lnTo>
                  <a:pt x="263105" y="570803"/>
                </a:lnTo>
                <a:cubicBezTo>
                  <a:pt x="117796" y="570803"/>
                  <a:pt x="0" y="453007"/>
                  <a:pt x="0" y="307699"/>
                </a:cubicBezTo>
                <a:lnTo>
                  <a:pt x="0" y="263105"/>
                </a:lnTo>
                <a:cubicBezTo>
                  <a:pt x="0" y="117796"/>
                  <a:pt x="117796" y="0"/>
                  <a:pt x="263105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1" name="Shape 49"/>
          <p:cNvSpPr/>
          <p:nvPr/>
        </p:nvSpPr>
        <p:spPr>
          <a:xfrm>
            <a:off x="704028" y="5980613"/>
            <a:ext cx="267564" cy="267564"/>
          </a:xfrm>
          <a:custGeom>
            <a:avLst/>
            <a:gdLst/>
            <a:ahLst/>
            <a:cxnLst/>
            <a:rect l="l" t="t" r="r" b="b"/>
            <a:pathLst>
              <a:path w="267564" h="267564">
                <a:moveTo>
                  <a:pt x="125943" y="45517"/>
                </a:moveTo>
                <a:lnTo>
                  <a:pt x="133782" y="56335"/>
                </a:lnTo>
                <a:lnTo>
                  <a:pt x="141621" y="45517"/>
                </a:lnTo>
                <a:cubicBezTo>
                  <a:pt x="154685" y="27436"/>
                  <a:pt x="175693" y="16723"/>
                  <a:pt x="198008" y="16723"/>
                </a:cubicBezTo>
                <a:cubicBezTo>
                  <a:pt x="236418" y="16723"/>
                  <a:pt x="267564" y="47869"/>
                  <a:pt x="267564" y="86279"/>
                </a:cubicBezTo>
                <a:lnTo>
                  <a:pt x="267564" y="87638"/>
                </a:lnTo>
                <a:cubicBezTo>
                  <a:pt x="267564" y="146272"/>
                  <a:pt x="194454" y="214365"/>
                  <a:pt x="156305" y="243473"/>
                </a:cubicBezTo>
                <a:cubicBezTo>
                  <a:pt x="149825" y="248385"/>
                  <a:pt x="141882" y="250841"/>
                  <a:pt x="133782" y="250841"/>
                </a:cubicBezTo>
                <a:cubicBezTo>
                  <a:pt x="125682" y="250841"/>
                  <a:pt x="117686" y="248437"/>
                  <a:pt x="111259" y="243473"/>
                </a:cubicBezTo>
                <a:cubicBezTo>
                  <a:pt x="73110" y="214365"/>
                  <a:pt x="0" y="146272"/>
                  <a:pt x="0" y="87638"/>
                </a:cubicBezTo>
                <a:lnTo>
                  <a:pt x="0" y="86279"/>
                </a:lnTo>
                <a:cubicBezTo>
                  <a:pt x="0" y="47869"/>
                  <a:pt x="31146" y="16723"/>
                  <a:pt x="69556" y="16723"/>
                </a:cubicBezTo>
                <a:cubicBezTo>
                  <a:pt x="91871" y="16723"/>
                  <a:pt x="112879" y="27436"/>
                  <a:pt x="125943" y="45517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52" name="Text 50"/>
          <p:cNvSpPr/>
          <p:nvPr/>
        </p:nvSpPr>
        <p:spPr>
          <a:xfrm>
            <a:off x="1278872" y="5721968"/>
            <a:ext cx="9552035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5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Every Contribution Matters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78872" y="6078720"/>
            <a:ext cx="9516360" cy="428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Whether you volunteer an hour, attend a workshop, or share our story, </a:t>
            </a:r>
            <a:pPr>
              <a:lnSpc>
                <a:spcPct val="130000"/>
              </a:lnSpc>
            </a:pPr>
            <a:r>
              <a:rPr lang="en-US" sz="1124" b="1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 help continue Kung Yung Koon's inspiring journey</a:t>
            </a:r>
            <a:pPr>
              <a:lnSpc>
                <a:spcPct val="130000"/>
              </a:lnSpc>
            </a:pPr>
            <a:r>
              <a:rPr lang="en-US" sz="1124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building a more inclusive Hong Kong.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44588" y="5811156"/>
            <a:ext cx="1061337" cy="356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28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Join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689182" y="6203583"/>
            <a:ext cx="972149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4" dirty="0">
                <a:solidFill>
                  <a:srgbClr val="F8F5F2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Hands with Us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E4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timeout.com/b91b20645596d641985db2f3ddb2193c1cc9b61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440" r="1440" t="0" b="0"/>
          <a:stretch/>
        </p:blipFill>
        <p:spPr>
          <a:xfrm>
            <a:off x="0" y="0"/>
            <a:ext cx="12192000" cy="7063399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063399"/>
          </a:xfrm>
          <a:custGeom>
            <a:avLst/>
            <a:gdLst/>
            <a:ahLst/>
            <a:cxnLst/>
            <a:rect l="l" t="t" r="r" b="b"/>
            <a:pathLst>
              <a:path w="12192000" h="7063399">
                <a:moveTo>
                  <a:pt x="0" y="0"/>
                </a:moveTo>
                <a:lnTo>
                  <a:pt x="12192000" y="0"/>
                </a:lnTo>
                <a:lnTo>
                  <a:pt x="12192000" y="7063399"/>
                </a:lnTo>
                <a:lnTo>
                  <a:pt x="0" y="7063399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E403B">
                  <a:alpha val="95000"/>
                </a:srgbClr>
              </a:gs>
              <a:gs pos="50000">
                <a:srgbClr val="2E403B">
                  <a:alpha val="90000"/>
                </a:srgbClr>
              </a:gs>
              <a:gs pos="100000">
                <a:srgbClr val="2E403B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16498" y="7522"/>
            <a:ext cx="1564501" cy="490642"/>
          </a:xfrm>
          <a:custGeom>
            <a:avLst/>
            <a:gdLst/>
            <a:ahLst/>
            <a:cxnLst/>
            <a:rect l="l" t="t" r="r" b="b"/>
            <a:pathLst>
              <a:path w="1564501" h="490642">
                <a:moveTo>
                  <a:pt x="245321" y="0"/>
                </a:moveTo>
                <a:lnTo>
                  <a:pt x="1319180" y="0"/>
                </a:lnTo>
                <a:cubicBezTo>
                  <a:pt x="1454667" y="0"/>
                  <a:pt x="1564501" y="109834"/>
                  <a:pt x="1564501" y="245321"/>
                </a:cubicBezTo>
                <a:lnTo>
                  <a:pt x="1564501" y="245321"/>
                </a:lnTo>
                <a:cubicBezTo>
                  <a:pt x="1564501" y="380808"/>
                  <a:pt x="1454667" y="490642"/>
                  <a:pt x="1319180" y="490642"/>
                </a:cubicBezTo>
                <a:lnTo>
                  <a:pt x="245321" y="490642"/>
                </a:lnTo>
                <a:cubicBezTo>
                  <a:pt x="109925" y="490642"/>
                  <a:pt x="0" y="380718"/>
                  <a:pt x="0" y="245321"/>
                </a:cubicBezTo>
                <a:lnTo>
                  <a:pt x="0" y="245321"/>
                </a:lnTo>
                <a:cubicBezTo>
                  <a:pt x="0" y="109925"/>
                  <a:pt x="109925" y="0"/>
                  <a:pt x="24532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 w="1270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97017" y="123239"/>
            <a:ext cx="1203462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spc="73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11269" y="799030"/>
            <a:ext cx="8572355" cy="1388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374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Together, We Build a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374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More Inclusive Hong Kong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56854" y="2483877"/>
            <a:ext cx="1481185" cy="55544"/>
          </a:xfrm>
          <a:custGeom>
            <a:avLst/>
            <a:gdLst/>
            <a:ahLst/>
            <a:cxnLst/>
            <a:rect l="l" t="t" r="r" b="b"/>
            <a:pathLst>
              <a:path w="1481185" h="55544">
                <a:moveTo>
                  <a:pt x="0" y="0"/>
                </a:moveTo>
                <a:lnTo>
                  <a:pt x="1481185" y="0"/>
                </a:lnTo>
                <a:lnTo>
                  <a:pt x="1481185" y="55544"/>
                </a:lnTo>
                <a:lnTo>
                  <a:pt x="0" y="55544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5"/>
          <p:cNvSpPr/>
          <p:nvPr/>
        </p:nvSpPr>
        <p:spPr>
          <a:xfrm>
            <a:off x="1894585" y="2835658"/>
            <a:ext cx="8405722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49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KYK Foundation continues the spirit of Kung Yung Koon, using digital innovation to bridge communities and create lasting cultural harmony.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62285" y="4377016"/>
            <a:ext cx="2953112" cy="1712620"/>
          </a:xfrm>
          <a:custGeom>
            <a:avLst/>
            <a:gdLst/>
            <a:ahLst/>
            <a:cxnLst/>
            <a:rect l="l" t="t" r="r" b="b"/>
            <a:pathLst>
              <a:path w="2953112" h="1712620">
                <a:moveTo>
                  <a:pt x="111081" y="0"/>
                </a:moveTo>
                <a:lnTo>
                  <a:pt x="2842031" y="0"/>
                </a:lnTo>
                <a:cubicBezTo>
                  <a:pt x="2903379" y="0"/>
                  <a:pt x="2953112" y="49732"/>
                  <a:pt x="2953112" y="111081"/>
                </a:cubicBezTo>
                <a:lnTo>
                  <a:pt x="2953112" y="1601539"/>
                </a:lnTo>
                <a:cubicBezTo>
                  <a:pt x="2953112" y="1662887"/>
                  <a:pt x="2903379" y="1712620"/>
                  <a:pt x="2842031" y="1712620"/>
                </a:cubicBezTo>
                <a:lnTo>
                  <a:pt x="111081" y="1712620"/>
                </a:lnTo>
                <a:cubicBezTo>
                  <a:pt x="49732" y="1712620"/>
                  <a:pt x="0" y="1662887"/>
                  <a:pt x="0" y="1601539"/>
                </a:cubicBezTo>
                <a:lnTo>
                  <a:pt x="0" y="111081"/>
                </a:lnTo>
                <a:cubicBezTo>
                  <a:pt x="0" y="49732"/>
                  <a:pt x="49732" y="0"/>
                  <a:pt x="11108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 w="12700">
            <a:solidFill>
              <a:srgbClr val="F8F5F2">
                <a:alpha val="20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2672207" y="4603822"/>
            <a:ext cx="333267" cy="333267"/>
          </a:xfrm>
          <a:custGeom>
            <a:avLst/>
            <a:gdLst/>
            <a:ahLst/>
            <a:cxnLst/>
            <a:rect l="l" t="t" r="r" b="b"/>
            <a:pathLst>
              <a:path w="333267" h="333267">
                <a:moveTo>
                  <a:pt x="156870" y="56694"/>
                </a:moveTo>
                <a:lnTo>
                  <a:pt x="166633" y="70168"/>
                </a:lnTo>
                <a:lnTo>
                  <a:pt x="176397" y="56694"/>
                </a:lnTo>
                <a:cubicBezTo>
                  <a:pt x="192670" y="34173"/>
                  <a:pt x="218836" y="20829"/>
                  <a:pt x="246630" y="20829"/>
                </a:cubicBezTo>
                <a:cubicBezTo>
                  <a:pt x="294472" y="20829"/>
                  <a:pt x="333267" y="59623"/>
                  <a:pt x="333267" y="107465"/>
                </a:cubicBezTo>
                <a:lnTo>
                  <a:pt x="333267" y="109158"/>
                </a:lnTo>
                <a:cubicBezTo>
                  <a:pt x="333267" y="182190"/>
                  <a:pt x="242204" y="267004"/>
                  <a:pt x="194688" y="303260"/>
                </a:cubicBezTo>
                <a:cubicBezTo>
                  <a:pt x="186616" y="309378"/>
                  <a:pt x="176722" y="312437"/>
                  <a:pt x="166633" y="312437"/>
                </a:cubicBezTo>
                <a:cubicBezTo>
                  <a:pt x="156544" y="312437"/>
                  <a:pt x="146585" y="309443"/>
                  <a:pt x="138579" y="303260"/>
                </a:cubicBezTo>
                <a:cubicBezTo>
                  <a:pt x="91062" y="267004"/>
                  <a:pt x="0" y="182190"/>
                  <a:pt x="0" y="109158"/>
                </a:cubicBezTo>
                <a:lnTo>
                  <a:pt x="0" y="107465"/>
                </a:lnTo>
                <a:cubicBezTo>
                  <a:pt x="0" y="59623"/>
                  <a:pt x="38794" y="20829"/>
                  <a:pt x="86636" y="20829"/>
                </a:cubicBezTo>
                <a:cubicBezTo>
                  <a:pt x="114430" y="20829"/>
                  <a:pt x="140597" y="34173"/>
                  <a:pt x="156870" y="5669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8"/>
          <p:cNvSpPr/>
          <p:nvPr/>
        </p:nvSpPr>
        <p:spPr>
          <a:xfrm>
            <a:off x="1542804" y="5085207"/>
            <a:ext cx="259207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Cultural Exchange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52062" y="5418474"/>
            <a:ext cx="2573558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6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Fostering understanding through shared experiences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20891" y="4377016"/>
            <a:ext cx="2953112" cy="1712620"/>
          </a:xfrm>
          <a:custGeom>
            <a:avLst/>
            <a:gdLst/>
            <a:ahLst/>
            <a:cxnLst/>
            <a:rect l="l" t="t" r="r" b="b"/>
            <a:pathLst>
              <a:path w="2953112" h="1712620">
                <a:moveTo>
                  <a:pt x="111081" y="0"/>
                </a:moveTo>
                <a:lnTo>
                  <a:pt x="2842031" y="0"/>
                </a:lnTo>
                <a:cubicBezTo>
                  <a:pt x="2903379" y="0"/>
                  <a:pt x="2953112" y="49732"/>
                  <a:pt x="2953112" y="111081"/>
                </a:cubicBezTo>
                <a:lnTo>
                  <a:pt x="2953112" y="1601539"/>
                </a:lnTo>
                <a:cubicBezTo>
                  <a:pt x="2953112" y="1662887"/>
                  <a:pt x="2903379" y="1712620"/>
                  <a:pt x="2842031" y="1712620"/>
                </a:cubicBezTo>
                <a:lnTo>
                  <a:pt x="111081" y="1712620"/>
                </a:lnTo>
                <a:cubicBezTo>
                  <a:pt x="49732" y="1712620"/>
                  <a:pt x="0" y="1662887"/>
                  <a:pt x="0" y="1601539"/>
                </a:cubicBezTo>
                <a:lnTo>
                  <a:pt x="0" y="111081"/>
                </a:lnTo>
                <a:cubicBezTo>
                  <a:pt x="0" y="49732"/>
                  <a:pt x="49732" y="0"/>
                  <a:pt x="11108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 w="12700">
            <a:solidFill>
              <a:srgbClr val="F8F5F2">
                <a:alpha val="2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889155" y="4603822"/>
            <a:ext cx="416583" cy="333267"/>
          </a:xfrm>
          <a:custGeom>
            <a:avLst/>
            <a:gdLst/>
            <a:ahLst/>
            <a:cxnLst/>
            <a:rect l="l" t="t" r="r" b="b"/>
            <a:pathLst>
              <a:path w="416583" h="333267">
                <a:moveTo>
                  <a:pt x="208292" y="10415"/>
                </a:moveTo>
                <a:cubicBezTo>
                  <a:pt x="245653" y="10415"/>
                  <a:pt x="275986" y="40748"/>
                  <a:pt x="275986" y="78109"/>
                </a:cubicBezTo>
                <a:cubicBezTo>
                  <a:pt x="275986" y="115471"/>
                  <a:pt x="245653" y="145804"/>
                  <a:pt x="208292" y="145804"/>
                </a:cubicBezTo>
                <a:cubicBezTo>
                  <a:pt x="170930" y="145804"/>
                  <a:pt x="140597" y="115471"/>
                  <a:pt x="140597" y="78109"/>
                </a:cubicBezTo>
                <a:cubicBezTo>
                  <a:pt x="140597" y="40748"/>
                  <a:pt x="170930" y="10415"/>
                  <a:pt x="208292" y="10415"/>
                </a:cubicBezTo>
                <a:close/>
                <a:moveTo>
                  <a:pt x="62487" y="57280"/>
                </a:moveTo>
                <a:cubicBezTo>
                  <a:pt x="88353" y="57280"/>
                  <a:pt x="109353" y="78280"/>
                  <a:pt x="109353" y="104146"/>
                </a:cubicBezTo>
                <a:cubicBezTo>
                  <a:pt x="109353" y="130012"/>
                  <a:pt x="88353" y="151011"/>
                  <a:pt x="62487" y="151011"/>
                </a:cubicBezTo>
                <a:cubicBezTo>
                  <a:pt x="36622" y="151011"/>
                  <a:pt x="15622" y="130012"/>
                  <a:pt x="15622" y="104146"/>
                </a:cubicBezTo>
                <a:cubicBezTo>
                  <a:pt x="15622" y="78280"/>
                  <a:pt x="36622" y="57280"/>
                  <a:pt x="62487" y="57280"/>
                </a:cubicBezTo>
                <a:close/>
                <a:moveTo>
                  <a:pt x="0" y="270779"/>
                </a:moveTo>
                <a:cubicBezTo>
                  <a:pt x="0" y="224760"/>
                  <a:pt x="37297" y="187462"/>
                  <a:pt x="83317" y="187462"/>
                </a:cubicBezTo>
                <a:cubicBezTo>
                  <a:pt x="91648" y="187462"/>
                  <a:pt x="99720" y="188699"/>
                  <a:pt x="107335" y="190977"/>
                </a:cubicBezTo>
                <a:cubicBezTo>
                  <a:pt x="85920" y="214931"/>
                  <a:pt x="72902" y="246565"/>
                  <a:pt x="72902" y="281194"/>
                </a:cubicBezTo>
                <a:lnTo>
                  <a:pt x="72902" y="291608"/>
                </a:lnTo>
                <a:cubicBezTo>
                  <a:pt x="72902" y="299029"/>
                  <a:pt x="74464" y="306058"/>
                  <a:pt x="77263" y="312437"/>
                </a:cubicBezTo>
                <a:lnTo>
                  <a:pt x="20829" y="312437"/>
                </a:lnTo>
                <a:cubicBezTo>
                  <a:pt x="9308" y="312437"/>
                  <a:pt x="0" y="303129"/>
                  <a:pt x="0" y="291608"/>
                </a:cubicBezTo>
                <a:lnTo>
                  <a:pt x="0" y="270779"/>
                </a:lnTo>
                <a:close/>
                <a:moveTo>
                  <a:pt x="339320" y="312437"/>
                </a:moveTo>
                <a:cubicBezTo>
                  <a:pt x="342119" y="306058"/>
                  <a:pt x="343681" y="299029"/>
                  <a:pt x="343681" y="291608"/>
                </a:cubicBezTo>
                <a:lnTo>
                  <a:pt x="343681" y="281194"/>
                </a:lnTo>
                <a:cubicBezTo>
                  <a:pt x="343681" y="246565"/>
                  <a:pt x="330663" y="214931"/>
                  <a:pt x="309248" y="190977"/>
                </a:cubicBezTo>
                <a:cubicBezTo>
                  <a:pt x="316864" y="188699"/>
                  <a:pt x="324935" y="187462"/>
                  <a:pt x="333267" y="187462"/>
                </a:cubicBezTo>
                <a:cubicBezTo>
                  <a:pt x="379286" y="187462"/>
                  <a:pt x="416583" y="224760"/>
                  <a:pt x="416583" y="270779"/>
                </a:cubicBezTo>
                <a:lnTo>
                  <a:pt x="416583" y="291608"/>
                </a:lnTo>
                <a:cubicBezTo>
                  <a:pt x="416583" y="303129"/>
                  <a:pt x="407275" y="312437"/>
                  <a:pt x="395754" y="312437"/>
                </a:cubicBezTo>
                <a:lnTo>
                  <a:pt x="339320" y="312437"/>
                </a:lnTo>
                <a:close/>
                <a:moveTo>
                  <a:pt x="307230" y="104146"/>
                </a:moveTo>
                <a:cubicBezTo>
                  <a:pt x="307230" y="78280"/>
                  <a:pt x="328230" y="57280"/>
                  <a:pt x="354096" y="57280"/>
                </a:cubicBezTo>
                <a:cubicBezTo>
                  <a:pt x="379962" y="57280"/>
                  <a:pt x="400961" y="78280"/>
                  <a:pt x="400961" y="104146"/>
                </a:cubicBezTo>
                <a:cubicBezTo>
                  <a:pt x="400961" y="130012"/>
                  <a:pt x="379962" y="151011"/>
                  <a:pt x="354096" y="151011"/>
                </a:cubicBezTo>
                <a:cubicBezTo>
                  <a:pt x="328230" y="151011"/>
                  <a:pt x="307230" y="130012"/>
                  <a:pt x="307230" y="104146"/>
                </a:cubicBezTo>
                <a:close/>
                <a:moveTo>
                  <a:pt x="104146" y="281194"/>
                </a:moveTo>
                <a:cubicBezTo>
                  <a:pt x="104146" y="223653"/>
                  <a:pt x="150751" y="177048"/>
                  <a:pt x="208292" y="177048"/>
                </a:cubicBezTo>
                <a:cubicBezTo>
                  <a:pt x="265832" y="177048"/>
                  <a:pt x="312437" y="223653"/>
                  <a:pt x="312437" y="281194"/>
                </a:cubicBezTo>
                <a:lnTo>
                  <a:pt x="312437" y="291608"/>
                </a:lnTo>
                <a:cubicBezTo>
                  <a:pt x="312437" y="303129"/>
                  <a:pt x="303129" y="312437"/>
                  <a:pt x="291608" y="312437"/>
                </a:cubicBezTo>
                <a:lnTo>
                  <a:pt x="124975" y="312437"/>
                </a:lnTo>
                <a:cubicBezTo>
                  <a:pt x="113454" y="312437"/>
                  <a:pt x="104146" y="303129"/>
                  <a:pt x="104146" y="291608"/>
                </a:cubicBezTo>
                <a:lnTo>
                  <a:pt x="104146" y="281194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Text 12"/>
          <p:cNvSpPr/>
          <p:nvPr/>
        </p:nvSpPr>
        <p:spPr>
          <a:xfrm>
            <a:off x="4801410" y="5085207"/>
            <a:ext cx="259207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Empowering Families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10667" y="5418474"/>
            <a:ext cx="2573558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6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Supporting Pakistani families to thrive in Hong Kong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879497" y="4377016"/>
            <a:ext cx="2953112" cy="1712620"/>
          </a:xfrm>
          <a:custGeom>
            <a:avLst/>
            <a:gdLst/>
            <a:ahLst/>
            <a:cxnLst/>
            <a:rect l="l" t="t" r="r" b="b"/>
            <a:pathLst>
              <a:path w="2953112" h="1712620">
                <a:moveTo>
                  <a:pt x="111081" y="0"/>
                </a:moveTo>
                <a:lnTo>
                  <a:pt x="2842031" y="0"/>
                </a:lnTo>
                <a:cubicBezTo>
                  <a:pt x="2903379" y="0"/>
                  <a:pt x="2953112" y="49732"/>
                  <a:pt x="2953112" y="111081"/>
                </a:cubicBezTo>
                <a:lnTo>
                  <a:pt x="2953112" y="1601539"/>
                </a:lnTo>
                <a:cubicBezTo>
                  <a:pt x="2953112" y="1662887"/>
                  <a:pt x="2903379" y="1712620"/>
                  <a:pt x="2842031" y="1712620"/>
                </a:cubicBezTo>
                <a:lnTo>
                  <a:pt x="111081" y="1712620"/>
                </a:lnTo>
                <a:cubicBezTo>
                  <a:pt x="49732" y="1712620"/>
                  <a:pt x="0" y="1662887"/>
                  <a:pt x="0" y="1601539"/>
                </a:cubicBezTo>
                <a:lnTo>
                  <a:pt x="0" y="111081"/>
                </a:lnTo>
                <a:cubicBezTo>
                  <a:pt x="0" y="49732"/>
                  <a:pt x="49732" y="0"/>
                  <a:pt x="11108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 w="12700">
            <a:solidFill>
              <a:srgbClr val="F8F5F2">
                <a:alpha val="2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9168590" y="4603822"/>
            <a:ext cx="374925" cy="333267"/>
          </a:xfrm>
          <a:custGeom>
            <a:avLst/>
            <a:gdLst/>
            <a:ahLst/>
            <a:cxnLst/>
            <a:rect l="l" t="t" r="r" b="b"/>
            <a:pathLst>
              <a:path w="374925" h="333267">
                <a:moveTo>
                  <a:pt x="175030" y="34628"/>
                </a:moveTo>
                <a:lnTo>
                  <a:pt x="99134" y="118987"/>
                </a:lnTo>
                <a:cubicBezTo>
                  <a:pt x="96140" y="122306"/>
                  <a:pt x="96270" y="127448"/>
                  <a:pt x="99459" y="130638"/>
                </a:cubicBezTo>
                <a:cubicBezTo>
                  <a:pt x="119312" y="150491"/>
                  <a:pt x="151532" y="150491"/>
                  <a:pt x="171385" y="130638"/>
                </a:cubicBezTo>
                <a:lnTo>
                  <a:pt x="192084" y="109939"/>
                </a:lnTo>
                <a:cubicBezTo>
                  <a:pt x="194818" y="107205"/>
                  <a:pt x="198268" y="105708"/>
                  <a:pt x="201782" y="105448"/>
                </a:cubicBezTo>
                <a:cubicBezTo>
                  <a:pt x="206209" y="105057"/>
                  <a:pt x="210765" y="106554"/>
                  <a:pt x="214150" y="109939"/>
                </a:cubicBezTo>
                <a:lnTo>
                  <a:pt x="329101" y="223913"/>
                </a:lnTo>
                <a:lnTo>
                  <a:pt x="374925" y="187462"/>
                </a:lnTo>
                <a:lnTo>
                  <a:pt x="374925" y="0"/>
                </a:lnTo>
                <a:lnTo>
                  <a:pt x="302023" y="41658"/>
                </a:lnTo>
                <a:lnTo>
                  <a:pt x="286531" y="31309"/>
                </a:lnTo>
                <a:cubicBezTo>
                  <a:pt x="276247" y="24474"/>
                  <a:pt x="264205" y="20829"/>
                  <a:pt x="251838" y="20829"/>
                </a:cubicBezTo>
                <a:lnTo>
                  <a:pt x="206013" y="20829"/>
                </a:lnTo>
                <a:cubicBezTo>
                  <a:pt x="205297" y="20829"/>
                  <a:pt x="204516" y="20829"/>
                  <a:pt x="203800" y="20894"/>
                </a:cubicBezTo>
                <a:cubicBezTo>
                  <a:pt x="192800" y="21480"/>
                  <a:pt x="182450" y="26427"/>
                  <a:pt x="175030" y="34628"/>
                </a:cubicBezTo>
                <a:close/>
                <a:moveTo>
                  <a:pt x="75896" y="98092"/>
                </a:moveTo>
                <a:lnTo>
                  <a:pt x="145414" y="20829"/>
                </a:lnTo>
                <a:lnTo>
                  <a:pt x="119637" y="20829"/>
                </a:lnTo>
                <a:cubicBezTo>
                  <a:pt x="103039" y="20829"/>
                  <a:pt x="87157" y="27403"/>
                  <a:pt x="75441" y="39120"/>
                </a:cubicBezTo>
                <a:lnTo>
                  <a:pt x="0" y="124975"/>
                </a:lnTo>
                <a:lnTo>
                  <a:pt x="0" y="354096"/>
                </a:lnTo>
                <a:lnTo>
                  <a:pt x="93731" y="265572"/>
                </a:lnTo>
                <a:lnTo>
                  <a:pt x="101803" y="272276"/>
                </a:lnTo>
                <a:cubicBezTo>
                  <a:pt x="116773" y="284774"/>
                  <a:pt x="135650" y="291608"/>
                  <a:pt x="155112" y="291608"/>
                </a:cubicBezTo>
                <a:lnTo>
                  <a:pt x="165331" y="291608"/>
                </a:lnTo>
                <a:lnTo>
                  <a:pt x="160775" y="287052"/>
                </a:lnTo>
                <a:cubicBezTo>
                  <a:pt x="154656" y="280933"/>
                  <a:pt x="154656" y="271039"/>
                  <a:pt x="160775" y="264986"/>
                </a:cubicBezTo>
                <a:cubicBezTo>
                  <a:pt x="166894" y="258932"/>
                  <a:pt x="176787" y="258867"/>
                  <a:pt x="182841" y="264986"/>
                </a:cubicBezTo>
                <a:lnTo>
                  <a:pt x="209528" y="291673"/>
                </a:lnTo>
                <a:lnTo>
                  <a:pt x="215387" y="291673"/>
                </a:lnTo>
                <a:cubicBezTo>
                  <a:pt x="227819" y="291673"/>
                  <a:pt x="239991" y="288874"/>
                  <a:pt x="251056" y="283667"/>
                </a:cubicBezTo>
                <a:lnTo>
                  <a:pt x="233677" y="266223"/>
                </a:lnTo>
                <a:cubicBezTo>
                  <a:pt x="227559" y="260104"/>
                  <a:pt x="227559" y="250210"/>
                  <a:pt x="233677" y="244157"/>
                </a:cubicBezTo>
                <a:cubicBezTo>
                  <a:pt x="239796" y="238103"/>
                  <a:pt x="249690" y="238038"/>
                  <a:pt x="255743" y="244157"/>
                </a:cubicBezTo>
                <a:lnTo>
                  <a:pt x="276572" y="264986"/>
                </a:lnTo>
                <a:lnTo>
                  <a:pt x="287963" y="253595"/>
                </a:lnTo>
                <a:cubicBezTo>
                  <a:pt x="293756" y="247802"/>
                  <a:pt x="295449" y="239405"/>
                  <a:pt x="292910" y="232050"/>
                </a:cubicBezTo>
                <a:lnTo>
                  <a:pt x="203149" y="143005"/>
                </a:lnTo>
                <a:lnTo>
                  <a:pt x="193451" y="152704"/>
                </a:lnTo>
                <a:cubicBezTo>
                  <a:pt x="161361" y="184794"/>
                  <a:pt x="109418" y="184794"/>
                  <a:pt x="77328" y="152704"/>
                </a:cubicBezTo>
                <a:cubicBezTo>
                  <a:pt x="62357" y="137733"/>
                  <a:pt x="61771" y="113714"/>
                  <a:pt x="75896" y="9802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9" name="Text 16"/>
          <p:cNvSpPr/>
          <p:nvPr/>
        </p:nvSpPr>
        <p:spPr>
          <a:xfrm>
            <a:off x="8060016" y="5085207"/>
            <a:ext cx="259207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Community Growth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069273" y="5418474"/>
            <a:ext cx="2573558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6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bridges between Chinese and Pakistani communities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979960" y="6538620"/>
            <a:ext cx="518415" cy="518415"/>
          </a:xfrm>
          <a:custGeom>
            <a:avLst/>
            <a:gdLst/>
            <a:ahLst/>
            <a:cxnLst/>
            <a:rect l="l" t="t" r="r" b="b"/>
            <a:pathLst>
              <a:path w="518415" h="518415">
                <a:moveTo>
                  <a:pt x="259207" y="0"/>
                </a:moveTo>
                <a:lnTo>
                  <a:pt x="259207" y="0"/>
                </a:lnTo>
                <a:cubicBezTo>
                  <a:pt x="402268" y="0"/>
                  <a:pt x="518415" y="116147"/>
                  <a:pt x="518415" y="259207"/>
                </a:cubicBezTo>
                <a:lnTo>
                  <a:pt x="518415" y="259207"/>
                </a:lnTo>
                <a:cubicBezTo>
                  <a:pt x="518415" y="402268"/>
                  <a:pt x="402268" y="518415"/>
                  <a:pt x="259207" y="518415"/>
                </a:cubicBezTo>
                <a:lnTo>
                  <a:pt x="259207" y="518415"/>
                </a:lnTo>
                <a:cubicBezTo>
                  <a:pt x="116147" y="518415"/>
                  <a:pt x="0" y="402268"/>
                  <a:pt x="0" y="259207"/>
                </a:cubicBezTo>
                <a:lnTo>
                  <a:pt x="0" y="259207"/>
                </a:lnTo>
                <a:cubicBezTo>
                  <a:pt x="0" y="116147"/>
                  <a:pt x="116147" y="0"/>
                  <a:pt x="259207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19"/>
          <p:cNvSpPr/>
          <p:nvPr/>
        </p:nvSpPr>
        <p:spPr>
          <a:xfrm>
            <a:off x="4128079" y="6686738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152704" y="121503"/>
                </a:moveTo>
                <a:lnTo>
                  <a:pt x="69864" y="121503"/>
                </a:lnTo>
                <a:cubicBezTo>
                  <a:pt x="71123" y="149493"/>
                  <a:pt x="77328" y="175269"/>
                  <a:pt x="86137" y="194145"/>
                </a:cubicBezTo>
                <a:cubicBezTo>
                  <a:pt x="91084" y="204777"/>
                  <a:pt x="96422" y="212284"/>
                  <a:pt x="101369" y="216884"/>
                </a:cubicBezTo>
                <a:cubicBezTo>
                  <a:pt x="106229" y="221440"/>
                  <a:pt x="109570" y="222178"/>
                  <a:pt x="111306" y="222178"/>
                </a:cubicBezTo>
                <a:cubicBezTo>
                  <a:pt x="113042" y="222178"/>
                  <a:pt x="116383" y="221440"/>
                  <a:pt x="121243" y="216884"/>
                </a:cubicBezTo>
                <a:cubicBezTo>
                  <a:pt x="126190" y="212284"/>
                  <a:pt x="131527" y="204733"/>
                  <a:pt x="136474" y="194145"/>
                </a:cubicBezTo>
                <a:cubicBezTo>
                  <a:pt x="145283" y="175269"/>
                  <a:pt x="151489" y="149493"/>
                  <a:pt x="152747" y="121503"/>
                </a:cubicBezTo>
                <a:close/>
                <a:moveTo>
                  <a:pt x="69821" y="100674"/>
                </a:moveTo>
                <a:lnTo>
                  <a:pt x="152660" y="100674"/>
                </a:lnTo>
                <a:cubicBezTo>
                  <a:pt x="151445" y="72685"/>
                  <a:pt x="145240" y="46909"/>
                  <a:pt x="136431" y="28033"/>
                </a:cubicBezTo>
                <a:cubicBezTo>
                  <a:pt x="131484" y="17444"/>
                  <a:pt x="126147" y="9894"/>
                  <a:pt x="121200" y="5294"/>
                </a:cubicBezTo>
                <a:cubicBezTo>
                  <a:pt x="116340" y="738"/>
                  <a:pt x="112998" y="0"/>
                  <a:pt x="111262" y="0"/>
                </a:cubicBezTo>
                <a:cubicBezTo>
                  <a:pt x="109527" y="0"/>
                  <a:pt x="106185" y="738"/>
                  <a:pt x="101325" y="5294"/>
                </a:cubicBezTo>
                <a:cubicBezTo>
                  <a:pt x="96378" y="9894"/>
                  <a:pt x="91041" y="17444"/>
                  <a:pt x="86094" y="28033"/>
                </a:cubicBezTo>
                <a:cubicBezTo>
                  <a:pt x="77285" y="46909"/>
                  <a:pt x="71079" y="72685"/>
                  <a:pt x="69821" y="100674"/>
                </a:cubicBezTo>
                <a:close/>
                <a:moveTo>
                  <a:pt x="48992" y="100674"/>
                </a:moveTo>
                <a:cubicBezTo>
                  <a:pt x="50511" y="63529"/>
                  <a:pt x="60101" y="29031"/>
                  <a:pt x="74117" y="6379"/>
                </a:cubicBezTo>
                <a:cubicBezTo>
                  <a:pt x="34151" y="20525"/>
                  <a:pt x="4730" y="56933"/>
                  <a:pt x="651" y="100674"/>
                </a:cubicBezTo>
                <a:lnTo>
                  <a:pt x="48992" y="100674"/>
                </a:lnTo>
                <a:close/>
                <a:moveTo>
                  <a:pt x="651" y="121503"/>
                </a:moveTo>
                <a:cubicBezTo>
                  <a:pt x="4730" y="165245"/>
                  <a:pt x="34151" y="201652"/>
                  <a:pt x="74117" y="215799"/>
                </a:cubicBezTo>
                <a:cubicBezTo>
                  <a:pt x="60101" y="193147"/>
                  <a:pt x="50511" y="158649"/>
                  <a:pt x="48992" y="121503"/>
                </a:cubicBezTo>
                <a:lnTo>
                  <a:pt x="651" y="121503"/>
                </a:lnTo>
                <a:close/>
                <a:moveTo>
                  <a:pt x="173533" y="121503"/>
                </a:moveTo>
                <a:cubicBezTo>
                  <a:pt x="172014" y="158649"/>
                  <a:pt x="162424" y="193147"/>
                  <a:pt x="148408" y="215799"/>
                </a:cubicBezTo>
                <a:cubicBezTo>
                  <a:pt x="188374" y="201609"/>
                  <a:pt x="217795" y="165245"/>
                  <a:pt x="221874" y="121503"/>
                </a:cubicBezTo>
                <a:lnTo>
                  <a:pt x="173533" y="121503"/>
                </a:lnTo>
                <a:close/>
                <a:moveTo>
                  <a:pt x="221874" y="100674"/>
                </a:moveTo>
                <a:cubicBezTo>
                  <a:pt x="217795" y="56933"/>
                  <a:pt x="188374" y="20525"/>
                  <a:pt x="148408" y="6379"/>
                </a:cubicBezTo>
                <a:cubicBezTo>
                  <a:pt x="162424" y="29031"/>
                  <a:pt x="172014" y="63529"/>
                  <a:pt x="173533" y="100674"/>
                </a:cubicBezTo>
                <a:lnTo>
                  <a:pt x="221874" y="100674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0"/>
          <p:cNvSpPr/>
          <p:nvPr/>
        </p:nvSpPr>
        <p:spPr>
          <a:xfrm>
            <a:off x="4646493" y="6557134"/>
            <a:ext cx="1453412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F8F5F2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Visit Us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646493" y="6779312"/>
            <a:ext cx="1471927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KYK Foundation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244552" y="6575649"/>
            <a:ext cx="9257" cy="444355"/>
          </a:xfrm>
          <a:custGeom>
            <a:avLst/>
            <a:gdLst/>
            <a:ahLst/>
            <a:cxnLst/>
            <a:rect l="l" t="t" r="r" b="b"/>
            <a:pathLst>
              <a:path w="9257" h="444355">
                <a:moveTo>
                  <a:pt x="0" y="0"/>
                </a:moveTo>
                <a:lnTo>
                  <a:pt x="9257" y="0"/>
                </a:lnTo>
                <a:lnTo>
                  <a:pt x="9257" y="444355"/>
                </a:lnTo>
                <a:lnTo>
                  <a:pt x="0" y="444355"/>
                </a:lnTo>
                <a:lnTo>
                  <a:pt x="0" y="0"/>
                </a:lnTo>
                <a:close/>
              </a:path>
            </a:pathLst>
          </a:custGeom>
          <a:solidFill>
            <a:srgbClr val="F8F5F2">
              <a:alpha val="30196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6475987" y="6538620"/>
            <a:ext cx="518415" cy="518415"/>
          </a:xfrm>
          <a:custGeom>
            <a:avLst/>
            <a:gdLst/>
            <a:ahLst/>
            <a:cxnLst/>
            <a:rect l="l" t="t" r="r" b="b"/>
            <a:pathLst>
              <a:path w="518415" h="518415">
                <a:moveTo>
                  <a:pt x="259207" y="0"/>
                </a:moveTo>
                <a:lnTo>
                  <a:pt x="259207" y="0"/>
                </a:lnTo>
                <a:cubicBezTo>
                  <a:pt x="402268" y="0"/>
                  <a:pt x="518415" y="116147"/>
                  <a:pt x="518415" y="259207"/>
                </a:cubicBezTo>
                <a:lnTo>
                  <a:pt x="518415" y="259207"/>
                </a:lnTo>
                <a:cubicBezTo>
                  <a:pt x="518415" y="402268"/>
                  <a:pt x="402268" y="518415"/>
                  <a:pt x="259207" y="518415"/>
                </a:cubicBezTo>
                <a:lnTo>
                  <a:pt x="259207" y="518415"/>
                </a:lnTo>
                <a:cubicBezTo>
                  <a:pt x="116147" y="518415"/>
                  <a:pt x="0" y="402268"/>
                  <a:pt x="0" y="259207"/>
                </a:cubicBezTo>
                <a:lnTo>
                  <a:pt x="0" y="259207"/>
                </a:lnTo>
                <a:cubicBezTo>
                  <a:pt x="0" y="116147"/>
                  <a:pt x="116147" y="0"/>
                  <a:pt x="259207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7" name="Shape 24"/>
          <p:cNvSpPr/>
          <p:nvPr/>
        </p:nvSpPr>
        <p:spPr>
          <a:xfrm>
            <a:off x="6624106" y="6686738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20829" y="27772"/>
                </a:moveTo>
                <a:cubicBezTo>
                  <a:pt x="9330" y="27772"/>
                  <a:pt x="0" y="37102"/>
                  <a:pt x="0" y="48601"/>
                </a:cubicBezTo>
                <a:cubicBezTo>
                  <a:pt x="0" y="55154"/>
                  <a:pt x="3081" y="61316"/>
                  <a:pt x="8332" y="65265"/>
                </a:cubicBezTo>
                <a:lnTo>
                  <a:pt x="98591" y="132959"/>
                </a:lnTo>
                <a:cubicBezTo>
                  <a:pt x="106012" y="138514"/>
                  <a:pt x="116166" y="138514"/>
                  <a:pt x="123586" y="132959"/>
                </a:cubicBezTo>
                <a:lnTo>
                  <a:pt x="213846" y="65265"/>
                </a:lnTo>
                <a:cubicBezTo>
                  <a:pt x="219097" y="61316"/>
                  <a:pt x="222178" y="55154"/>
                  <a:pt x="222178" y="48601"/>
                </a:cubicBezTo>
                <a:cubicBezTo>
                  <a:pt x="222178" y="37102"/>
                  <a:pt x="212848" y="27772"/>
                  <a:pt x="201349" y="27772"/>
                </a:cubicBezTo>
                <a:lnTo>
                  <a:pt x="20829" y="27772"/>
                </a:lnTo>
                <a:close/>
                <a:moveTo>
                  <a:pt x="0" y="85052"/>
                </a:moveTo>
                <a:lnTo>
                  <a:pt x="0" y="166633"/>
                </a:lnTo>
                <a:cubicBezTo>
                  <a:pt x="0" y="181951"/>
                  <a:pt x="12454" y="194405"/>
                  <a:pt x="27772" y="194405"/>
                </a:cubicBezTo>
                <a:lnTo>
                  <a:pt x="194405" y="194405"/>
                </a:lnTo>
                <a:cubicBezTo>
                  <a:pt x="209724" y="194405"/>
                  <a:pt x="222178" y="181951"/>
                  <a:pt x="222178" y="166633"/>
                </a:cubicBezTo>
                <a:lnTo>
                  <a:pt x="222178" y="85052"/>
                </a:lnTo>
                <a:lnTo>
                  <a:pt x="136084" y="149623"/>
                </a:lnTo>
                <a:cubicBezTo>
                  <a:pt x="121286" y="160732"/>
                  <a:pt x="100891" y="160732"/>
                  <a:pt x="86094" y="149623"/>
                </a:cubicBezTo>
                <a:lnTo>
                  <a:pt x="0" y="85052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8" name="Text 25"/>
          <p:cNvSpPr/>
          <p:nvPr/>
        </p:nvSpPr>
        <p:spPr>
          <a:xfrm>
            <a:off x="7142521" y="6557134"/>
            <a:ext cx="1147918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F8F5F2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42521" y="6779312"/>
            <a:ext cx="116643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Get in Touch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735" y="369735"/>
            <a:ext cx="1152647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spc="116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735" y="702496"/>
            <a:ext cx="11674371" cy="443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4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Our Journey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8221" y="1368018"/>
            <a:ext cx="5601480" cy="1913377"/>
          </a:xfrm>
          <a:custGeom>
            <a:avLst/>
            <a:gdLst/>
            <a:ahLst/>
            <a:cxnLst/>
            <a:rect l="l" t="t" r="r" b="b"/>
            <a:pathLst>
              <a:path w="5601480" h="1913377">
                <a:moveTo>
                  <a:pt x="36973" y="0"/>
                </a:moveTo>
                <a:lnTo>
                  <a:pt x="5453595" y="0"/>
                </a:lnTo>
                <a:cubicBezTo>
                  <a:pt x="5535270" y="0"/>
                  <a:pt x="5601480" y="66210"/>
                  <a:pt x="5601480" y="147885"/>
                </a:cubicBezTo>
                <a:lnTo>
                  <a:pt x="5601480" y="1765492"/>
                </a:lnTo>
                <a:cubicBezTo>
                  <a:pt x="5601480" y="1847166"/>
                  <a:pt x="5535270" y="1913377"/>
                  <a:pt x="5453595" y="1913377"/>
                </a:cubicBez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8650" dist="92434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8221" y="1368018"/>
            <a:ext cx="36973" cy="1913377"/>
          </a:xfrm>
          <a:custGeom>
            <a:avLst/>
            <a:gdLst/>
            <a:ahLst/>
            <a:cxnLst/>
            <a:rect l="l" t="t" r="r" b="b"/>
            <a:pathLst>
              <a:path w="36973" h="1913377">
                <a:moveTo>
                  <a:pt x="36973" y="0"/>
                </a:moveTo>
                <a:lnTo>
                  <a:pt x="36973" y="0"/>
                </a:lnTo>
                <a:lnTo>
                  <a:pt x="36973" y="1913377"/>
                </a:ln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6" name="Shape 4"/>
          <p:cNvSpPr/>
          <p:nvPr/>
        </p:nvSpPr>
        <p:spPr>
          <a:xfrm>
            <a:off x="702496" y="1663806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Text 5"/>
          <p:cNvSpPr/>
          <p:nvPr/>
        </p:nvSpPr>
        <p:spPr>
          <a:xfrm>
            <a:off x="877687" y="1793213"/>
            <a:ext cx="378978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3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78939" y="1663806"/>
            <a:ext cx="4325895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Story Behind KYK Foundation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78939" y="2070514"/>
            <a:ext cx="4298165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Continuing the legacy of Kung Yung Koon and our founder's personal journey from classroom to community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97425" y="2796118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145179" y="80475"/>
                </a:moveTo>
                <a:cubicBezTo>
                  <a:pt x="148789" y="76864"/>
                  <a:pt x="148789" y="71001"/>
                  <a:pt x="145179" y="67390"/>
                </a:cubicBezTo>
                <a:lnTo>
                  <a:pt x="98962" y="21173"/>
                </a:lnTo>
                <a:cubicBezTo>
                  <a:pt x="95351" y="17562"/>
                  <a:pt x="89487" y="17562"/>
                  <a:pt x="85877" y="21173"/>
                </a:cubicBezTo>
                <a:cubicBezTo>
                  <a:pt x="82266" y="24784"/>
                  <a:pt x="82266" y="30648"/>
                  <a:pt x="85877" y="34258"/>
                </a:cubicBezTo>
                <a:lnTo>
                  <a:pt x="116322" y="64704"/>
                </a:lnTo>
                <a:lnTo>
                  <a:pt x="9243" y="64704"/>
                </a:lnTo>
                <a:cubicBezTo>
                  <a:pt x="4131" y="64704"/>
                  <a:pt x="0" y="68834"/>
                  <a:pt x="0" y="73947"/>
                </a:cubicBezTo>
                <a:cubicBezTo>
                  <a:pt x="0" y="79060"/>
                  <a:pt x="4131" y="83190"/>
                  <a:pt x="9243" y="83190"/>
                </a:cubicBezTo>
                <a:lnTo>
                  <a:pt x="116322" y="83190"/>
                </a:lnTo>
                <a:lnTo>
                  <a:pt x="85877" y="113636"/>
                </a:lnTo>
                <a:cubicBezTo>
                  <a:pt x="82266" y="117246"/>
                  <a:pt x="82266" y="123110"/>
                  <a:pt x="85877" y="126721"/>
                </a:cubicBezTo>
                <a:cubicBezTo>
                  <a:pt x="89487" y="130331"/>
                  <a:pt x="95351" y="130331"/>
                  <a:pt x="98962" y="126721"/>
                </a:cubicBezTo>
                <a:lnTo>
                  <a:pt x="145179" y="80504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9"/>
          <p:cNvSpPr/>
          <p:nvPr/>
        </p:nvSpPr>
        <p:spPr>
          <a:xfrm>
            <a:off x="1737753" y="2759145"/>
            <a:ext cx="134953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Discover our origins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25840" y="1368018"/>
            <a:ext cx="5601480" cy="1913377"/>
          </a:xfrm>
          <a:custGeom>
            <a:avLst/>
            <a:gdLst/>
            <a:ahLst/>
            <a:cxnLst/>
            <a:rect l="l" t="t" r="r" b="b"/>
            <a:pathLst>
              <a:path w="5601480" h="1913377">
                <a:moveTo>
                  <a:pt x="36973" y="0"/>
                </a:moveTo>
                <a:lnTo>
                  <a:pt x="5453595" y="0"/>
                </a:lnTo>
                <a:cubicBezTo>
                  <a:pt x="5535270" y="0"/>
                  <a:pt x="5601480" y="66210"/>
                  <a:pt x="5601480" y="147885"/>
                </a:cubicBezTo>
                <a:lnTo>
                  <a:pt x="5601480" y="1765492"/>
                </a:lnTo>
                <a:cubicBezTo>
                  <a:pt x="5601480" y="1847166"/>
                  <a:pt x="5535270" y="1913377"/>
                  <a:pt x="5453595" y="1913377"/>
                </a:cubicBez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8650" dist="92434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6225840" y="1368018"/>
            <a:ext cx="36973" cy="1913377"/>
          </a:xfrm>
          <a:custGeom>
            <a:avLst/>
            <a:gdLst/>
            <a:ahLst/>
            <a:cxnLst/>
            <a:rect l="l" t="t" r="r" b="b"/>
            <a:pathLst>
              <a:path w="36973" h="1913377">
                <a:moveTo>
                  <a:pt x="36973" y="0"/>
                </a:moveTo>
                <a:lnTo>
                  <a:pt x="36973" y="0"/>
                </a:lnTo>
                <a:lnTo>
                  <a:pt x="36973" y="1913377"/>
                </a:ln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4" name="Shape 12"/>
          <p:cNvSpPr/>
          <p:nvPr/>
        </p:nvSpPr>
        <p:spPr>
          <a:xfrm>
            <a:off x="6540115" y="1663806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5" name="Text 13"/>
          <p:cNvSpPr/>
          <p:nvPr/>
        </p:nvSpPr>
        <p:spPr>
          <a:xfrm>
            <a:off x="6697541" y="1793213"/>
            <a:ext cx="415951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3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16558" y="1663806"/>
            <a:ext cx="4325895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Understanding the Challenge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16558" y="2070514"/>
            <a:ext cx="4298165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Barriers to HK-Pakistani integration and the real challenges faced by the community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35044" y="2796118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145179" y="80475"/>
                </a:moveTo>
                <a:cubicBezTo>
                  <a:pt x="148789" y="76864"/>
                  <a:pt x="148789" y="71001"/>
                  <a:pt x="145179" y="67390"/>
                </a:cubicBezTo>
                <a:lnTo>
                  <a:pt x="98962" y="21173"/>
                </a:lnTo>
                <a:cubicBezTo>
                  <a:pt x="95351" y="17562"/>
                  <a:pt x="89487" y="17562"/>
                  <a:pt x="85877" y="21173"/>
                </a:cubicBezTo>
                <a:cubicBezTo>
                  <a:pt x="82266" y="24784"/>
                  <a:pt x="82266" y="30648"/>
                  <a:pt x="85877" y="34258"/>
                </a:cubicBezTo>
                <a:lnTo>
                  <a:pt x="116322" y="64704"/>
                </a:lnTo>
                <a:lnTo>
                  <a:pt x="9243" y="64704"/>
                </a:lnTo>
                <a:cubicBezTo>
                  <a:pt x="4131" y="64704"/>
                  <a:pt x="0" y="68834"/>
                  <a:pt x="0" y="73947"/>
                </a:cubicBezTo>
                <a:cubicBezTo>
                  <a:pt x="0" y="79060"/>
                  <a:pt x="4131" y="83190"/>
                  <a:pt x="9243" y="83190"/>
                </a:cubicBezTo>
                <a:lnTo>
                  <a:pt x="116322" y="83190"/>
                </a:lnTo>
                <a:lnTo>
                  <a:pt x="85877" y="113636"/>
                </a:lnTo>
                <a:cubicBezTo>
                  <a:pt x="82266" y="117246"/>
                  <a:pt x="82266" y="123110"/>
                  <a:pt x="85877" y="126721"/>
                </a:cubicBezTo>
                <a:cubicBezTo>
                  <a:pt x="89487" y="130331"/>
                  <a:pt x="95351" y="130331"/>
                  <a:pt x="98962" y="126721"/>
                </a:cubicBezTo>
                <a:lnTo>
                  <a:pt x="145179" y="80504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9" name="Text 17"/>
          <p:cNvSpPr/>
          <p:nvPr/>
        </p:nvSpPr>
        <p:spPr>
          <a:xfrm>
            <a:off x="7575372" y="2759145"/>
            <a:ext cx="13310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Explore the barriers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8221" y="3498614"/>
            <a:ext cx="5601480" cy="1913377"/>
          </a:xfrm>
          <a:custGeom>
            <a:avLst/>
            <a:gdLst/>
            <a:ahLst/>
            <a:cxnLst/>
            <a:rect l="l" t="t" r="r" b="b"/>
            <a:pathLst>
              <a:path w="5601480" h="1913377">
                <a:moveTo>
                  <a:pt x="36973" y="0"/>
                </a:moveTo>
                <a:lnTo>
                  <a:pt x="5453595" y="0"/>
                </a:lnTo>
                <a:cubicBezTo>
                  <a:pt x="5535270" y="0"/>
                  <a:pt x="5601480" y="66210"/>
                  <a:pt x="5601480" y="147885"/>
                </a:cubicBezTo>
                <a:lnTo>
                  <a:pt x="5601480" y="1765492"/>
                </a:lnTo>
                <a:cubicBezTo>
                  <a:pt x="5601480" y="1847166"/>
                  <a:pt x="5535270" y="1913377"/>
                  <a:pt x="5453595" y="1913377"/>
                </a:cubicBez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8650" dist="92434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388221" y="3498614"/>
            <a:ext cx="36973" cy="1913377"/>
          </a:xfrm>
          <a:custGeom>
            <a:avLst/>
            <a:gdLst/>
            <a:ahLst/>
            <a:cxnLst/>
            <a:rect l="l" t="t" r="r" b="b"/>
            <a:pathLst>
              <a:path w="36973" h="1913377">
                <a:moveTo>
                  <a:pt x="36973" y="0"/>
                </a:moveTo>
                <a:lnTo>
                  <a:pt x="36973" y="0"/>
                </a:lnTo>
                <a:lnTo>
                  <a:pt x="36973" y="1913377"/>
                </a:ln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20"/>
          <p:cNvSpPr/>
          <p:nvPr/>
        </p:nvSpPr>
        <p:spPr>
          <a:xfrm>
            <a:off x="702496" y="3794402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Text 21"/>
          <p:cNvSpPr/>
          <p:nvPr/>
        </p:nvSpPr>
        <p:spPr>
          <a:xfrm>
            <a:off x="868876" y="3923809"/>
            <a:ext cx="397465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3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78939" y="3794402"/>
            <a:ext cx="4325895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Our Digital Integration Platform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8939" y="4201110"/>
            <a:ext cx="4298165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the KYK website bridges communities through cultural exchange and empowerment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497425" y="4926714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145179" y="80475"/>
                </a:moveTo>
                <a:cubicBezTo>
                  <a:pt x="148789" y="76864"/>
                  <a:pt x="148789" y="71001"/>
                  <a:pt x="145179" y="67390"/>
                </a:cubicBezTo>
                <a:lnTo>
                  <a:pt x="98962" y="21173"/>
                </a:lnTo>
                <a:cubicBezTo>
                  <a:pt x="95351" y="17562"/>
                  <a:pt x="89487" y="17562"/>
                  <a:pt x="85877" y="21173"/>
                </a:cubicBezTo>
                <a:cubicBezTo>
                  <a:pt x="82266" y="24784"/>
                  <a:pt x="82266" y="30648"/>
                  <a:pt x="85877" y="34258"/>
                </a:cubicBezTo>
                <a:lnTo>
                  <a:pt x="116322" y="64704"/>
                </a:lnTo>
                <a:lnTo>
                  <a:pt x="9243" y="64704"/>
                </a:lnTo>
                <a:cubicBezTo>
                  <a:pt x="4131" y="64704"/>
                  <a:pt x="0" y="68834"/>
                  <a:pt x="0" y="73947"/>
                </a:cubicBezTo>
                <a:cubicBezTo>
                  <a:pt x="0" y="79060"/>
                  <a:pt x="4131" y="83190"/>
                  <a:pt x="9243" y="83190"/>
                </a:cubicBezTo>
                <a:lnTo>
                  <a:pt x="116322" y="83190"/>
                </a:lnTo>
                <a:lnTo>
                  <a:pt x="85877" y="113636"/>
                </a:lnTo>
                <a:cubicBezTo>
                  <a:pt x="82266" y="117246"/>
                  <a:pt x="82266" y="123110"/>
                  <a:pt x="85877" y="126721"/>
                </a:cubicBezTo>
                <a:cubicBezTo>
                  <a:pt x="89487" y="130331"/>
                  <a:pt x="95351" y="130331"/>
                  <a:pt x="98962" y="126721"/>
                </a:cubicBezTo>
                <a:lnTo>
                  <a:pt x="145179" y="80504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7" name="Text 25"/>
          <p:cNvSpPr/>
          <p:nvPr/>
        </p:nvSpPr>
        <p:spPr>
          <a:xfrm>
            <a:off x="1737753" y="4889741"/>
            <a:ext cx="12016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See our approach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25840" y="3498614"/>
            <a:ext cx="5601480" cy="1913377"/>
          </a:xfrm>
          <a:custGeom>
            <a:avLst/>
            <a:gdLst/>
            <a:ahLst/>
            <a:cxnLst/>
            <a:rect l="l" t="t" r="r" b="b"/>
            <a:pathLst>
              <a:path w="5601480" h="1913377">
                <a:moveTo>
                  <a:pt x="36973" y="0"/>
                </a:moveTo>
                <a:lnTo>
                  <a:pt x="5453595" y="0"/>
                </a:lnTo>
                <a:cubicBezTo>
                  <a:pt x="5535270" y="0"/>
                  <a:pt x="5601480" y="66210"/>
                  <a:pt x="5601480" y="147885"/>
                </a:cubicBezTo>
                <a:lnTo>
                  <a:pt x="5601480" y="1765492"/>
                </a:lnTo>
                <a:cubicBezTo>
                  <a:pt x="5601480" y="1847166"/>
                  <a:pt x="5535270" y="1913377"/>
                  <a:pt x="5453595" y="1913377"/>
                </a:cubicBez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8650" dist="92434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6225840" y="3498614"/>
            <a:ext cx="36973" cy="1913377"/>
          </a:xfrm>
          <a:custGeom>
            <a:avLst/>
            <a:gdLst/>
            <a:ahLst/>
            <a:cxnLst/>
            <a:rect l="l" t="t" r="r" b="b"/>
            <a:pathLst>
              <a:path w="36973" h="1913377">
                <a:moveTo>
                  <a:pt x="36973" y="0"/>
                </a:moveTo>
                <a:lnTo>
                  <a:pt x="36973" y="0"/>
                </a:lnTo>
                <a:lnTo>
                  <a:pt x="36973" y="1913377"/>
                </a:lnTo>
                <a:lnTo>
                  <a:pt x="36973" y="1913377"/>
                </a:lnTo>
                <a:cubicBezTo>
                  <a:pt x="16554" y="1913377"/>
                  <a:pt x="0" y="1896823"/>
                  <a:pt x="0" y="1876403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30" name="Shape 28"/>
          <p:cNvSpPr/>
          <p:nvPr/>
        </p:nvSpPr>
        <p:spPr>
          <a:xfrm>
            <a:off x="6540115" y="3794402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31" name="Text 29"/>
          <p:cNvSpPr/>
          <p:nvPr/>
        </p:nvSpPr>
        <p:spPr>
          <a:xfrm>
            <a:off x="6692630" y="3923809"/>
            <a:ext cx="425195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3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16558" y="3794402"/>
            <a:ext cx="4325895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Impact &amp; Community Growth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316558" y="4201110"/>
            <a:ext cx="4298165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Creating lasting bonds and building a model for sustainable integration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35044" y="4926714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145179" y="80475"/>
                </a:moveTo>
                <a:cubicBezTo>
                  <a:pt x="148789" y="76864"/>
                  <a:pt x="148789" y="71001"/>
                  <a:pt x="145179" y="67390"/>
                </a:cubicBezTo>
                <a:lnTo>
                  <a:pt x="98962" y="21173"/>
                </a:lnTo>
                <a:cubicBezTo>
                  <a:pt x="95351" y="17562"/>
                  <a:pt x="89487" y="17562"/>
                  <a:pt x="85877" y="21173"/>
                </a:cubicBezTo>
                <a:cubicBezTo>
                  <a:pt x="82266" y="24784"/>
                  <a:pt x="82266" y="30648"/>
                  <a:pt x="85877" y="34258"/>
                </a:cubicBezTo>
                <a:lnTo>
                  <a:pt x="116322" y="64704"/>
                </a:lnTo>
                <a:lnTo>
                  <a:pt x="9243" y="64704"/>
                </a:lnTo>
                <a:cubicBezTo>
                  <a:pt x="4131" y="64704"/>
                  <a:pt x="0" y="68834"/>
                  <a:pt x="0" y="73947"/>
                </a:cubicBezTo>
                <a:cubicBezTo>
                  <a:pt x="0" y="79060"/>
                  <a:pt x="4131" y="83190"/>
                  <a:pt x="9243" y="83190"/>
                </a:cubicBezTo>
                <a:lnTo>
                  <a:pt x="116322" y="83190"/>
                </a:lnTo>
                <a:lnTo>
                  <a:pt x="85877" y="113636"/>
                </a:lnTo>
                <a:cubicBezTo>
                  <a:pt x="82266" y="117246"/>
                  <a:pt x="82266" y="123110"/>
                  <a:pt x="85877" y="126721"/>
                </a:cubicBezTo>
                <a:cubicBezTo>
                  <a:pt x="89487" y="130331"/>
                  <a:pt x="95351" y="130331"/>
                  <a:pt x="98962" y="126721"/>
                </a:cubicBezTo>
                <a:lnTo>
                  <a:pt x="145179" y="80504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5" name="Text 33"/>
          <p:cNvSpPr/>
          <p:nvPr/>
        </p:nvSpPr>
        <p:spPr>
          <a:xfrm>
            <a:off x="7575372" y="4889741"/>
            <a:ext cx="112769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our impact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69735" y="5629210"/>
            <a:ext cx="11452531" cy="961310"/>
          </a:xfrm>
          <a:custGeom>
            <a:avLst/>
            <a:gdLst/>
            <a:ahLst/>
            <a:cxnLst/>
            <a:rect l="l" t="t" r="r" b="b"/>
            <a:pathLst>
              <a:path w="11452531" h="961310">
                <a:moveTo>
                  <a:pt x="110916" y="0"/>
                </a:moveTo>
                <a:lnTo>
                  <a:pt x="11341615" y="0"/>
                </a:lnTo>
                <a:cubicBezTo>
                  <a:pt x="11402872" y="0"/>
                  <a:pt x="11452531" y="49659"/>
                  <a:pt x="11452531" y="110916"/>
                </a:cubicBezTo>
                <a:lnTo>
                  <a:pt x="11452531" y="850394"/>
                </a:lnTo>
                <a:cubicBezTo>
                  <a:pt x="11452531" y="911651"/>
                  <a:pt x="11402872" y="961310"/>
                  <a:pt x="11341615" y="961310"/>
                </a:cubicBezTo>
                <a:lnTo>
                  <a:pt x="110916" y="961310"/>
                </a:lnTo>
                <a:cubicBezTo>
                  <a:pt x="49659" y="961310"/>
                  <a:pt x="0" y="911651"/>
                  <a:pt x="0" y="850394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591575" y="5851051"/>
            <a:ext cx="517629" cy="517629"/>
          </a:xfrm>
          <a:custGeom>
            <a:avLst/>
            <a:gdLst/>
            <a:ahLst/>
            <a:cxnLst/>
            <a:rect l="l" t="t" r="r" b="b"/>
            <a:pathLst>
              <a:path w="517629" h="517629">
                <a:moveTo>
                  <a:pt x="258814" y="0"/>
                </a:moveTo>
                <a:lnTo>
                  <a:pt x="258814" y="0"/>
                </a:lnTo>
                <a:cubicBezTo>
                  <a:pt x="401658" y="0"/>
                  <a:pt x="517629" y="115971"/>
                  <a:pt x="517629" y="258814"/>
                </a:cubicBezTo>
                <a:lnTo>
                  <a:pt x="517629" y="258814"/>
                </a:lnTo>
                <a:cubicBezTo>
                  <a:pt x="517629" y="401658"/>
                  <a:pt x="401658" y="517629"/>
                  <a:pt x="258814" y="517629"/>
                </a:cubicBezTo>
                <a:lnTo>
                  <a:pt x="258814" y="517629"/>
                </a:lnTo>
                <a:cubicBezTo>
                  <a:pt x="115971" y="517629"/>
                  <a:pt x="0" y="401658"/>
                  <a:pt x="0" y="258814"/>
                </a:cubicBezTo>
                <a:lnTo>
                  <a:pt x="0" y="258814"/>
                </a:lnTo>
                <a:cubicBezTo>
                  <a:pt x="0" y="115971"/>
                  <a:pt x="115971" y="0"/>
                  <a:pt x="25881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8" name="Text 36"/>
          <p:cNvSpPr/>
          <p:nvPr/>
        </p:nvSpPr>
        <p:spPr>
          <a:xfrm>
            <a:off x="753768" y="5961971"/>
            <a:ext cx="305031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57098" y="5851051"/>
            <a:ext cx="3780537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Join Our Mission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57098" y="6146839"/>
            <a:ext cx="3743563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 part of the change toward a more inclusive Hong Kong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206282" y="5943484"/>
            <a:ext cx="374356" cy="332761"/>
          </a:xfrm>
          <a:custGeom>
            <a:avLst/>
            <a:gdLst/>
            <a:ahLst/>
            <a:cxnLst/>
            <a:rect l="l" t="t" r="r" b="b"/>
            <a:pathLst>
              <a:path w="374356" h="332761">
                <a:moveTo>
                  <a:pt x="174765" y="34576"/>
                </a:moveTo>
                <a:lnTo>
                  <a:pt x="98983" y="118806"/>
                </a:lnTo>
                <a:cubicBezTo>
                  <a:pt x="95994" y="122121"/>
                  <a:pt x="96124" y="127255"/>
                  <a:pt x="99308" y="130440"/>
                </a:cubicBezTo>
                <a:cubicBezTo>
                  <a:pt x="119131" y="150262"/>
                  <a:pt x="151302" y="150262"/>
                  <a:pt x="171125" y="130440"/>
                </a:cubicBezTo>
                <a:lnTo>
                  <a:pt x="191793" y="109772"/>
                </a:lnTo>
                <a:cubicBezTo>
                  <a:pt x="194522" y="107043"/>
                  <a:pt x="197967" y="105548"/>
                  <a:pt x="201476" y="105288"/>
                </a:cubicBezTo>
                <a:cubicBezTo>
                  <a:pt x="205896" y="104898"/>
                  <a:pt x="210445" y="106393"/>
                  <a:pt x="213825" y="109772"/>
                </a:cubicBezTo>
                <a:lnTo>
                  <a:pt x="328602" y="223574"/>
                </a:lnTo>
                <a:lnTo>
                  <a:pt x="374356" y="187178"/>
                </a:lnTo>
                <a:lnTo>
                  <a:pt x="374356" y="0"/>
                </a:lnTo>
                <a:lnTo>
                  <a:pt x="301565" y="41595"/>
                </a:lnTo>
                <a:lnTo>
                  <a:pt x="286097" y="31261"/>
                </a:lnTo>
                <a:cubicBezTo>
                  <a:pt x="275828" y="24437"/>
                  <a:pt x="263804" y="20798"/>
                  <a:pt x="251456" y="20798"/>
                </a:cubicBezTo>
                <a:lnTo>
                  <a:pt x="205701" y="20798"/>
                </a:lnTo>
                <a:cubicBezTo>
                  <a:pt x="204986" y="20798"/>
                  <a:pt x="204206" y="20798"/>
                  <a:pt x="203491" y="20863"/>
                </a:cubicBezTo>
                <a:cubicBezTo>
                  <a:pt x="192508" y="21447"/>
                  <a:pt x="182174" y="26387"/>
                  <a:pt x="174765" y="34576"/>
                </a:cubicBezTo>
                <a:close/>
                <a:moveTo>
                  <a:pt x="75781" y="97944"/>
                </a:moveTo>
                <a:lnTo>
                  <a:pt x="145193" y="20798"/>
                </a:lnTo>
                <a:lnTo>
                  <a:pt x="119456" y="20798"/>
                </a:lnTo>
                <a:cubicBezTo>
                  <a:pt x="102883" y="20798"/>
                  <a:pt x="87025" y="27362"/>
                  <a:pt x="75326" y="39060"/>
                </a:cubicBezTo>
                <a:lnTo>
                  <a:pt x="0" y="124785"/>
                </a:lnTo>
                <a:lnTo>
                  <a:pt x="0" y="353559"/>
                </a:lnTo>
                <a:lnTo>
                  <a:pt x="93589" y="265169"/>
                </a:lnTo>
                <a:lnTo>
                  <a:pt x="101648" y="271863"/>
                </a:lnTo>
                <a:cubicBezTo>
                  <a:pt x="116596" y="284342"/>
                  <a:pt x="135444" y="291166"/>
                  <a:pt x="154877" y="291166"/>
                </a:cubicBezTo>
                <a:lnTo>
                  <a:pt x="165081" y="291166"/>
                </a:lnTo>
                <a:lnTo>
                  <a:pt x="160531" y="286617"/>
                </a:lnTo>
                <a:cubicBezTo>
                  <a:pt x="154422" y="280507"/>
                  <a:pt x="154422" y="270628"/>
                  <a:pt x="160531" y="264584"/>
                </a:cubicBezTo>
                <a:cubicBezTo>
                  <a:pt x="166641" y="258540"/>
                  <a:pt x="176519" y="258475"/>
                  <a:pt x="182564" y="264584"/>
                </a:cubicBezTo>
                <a:lnTo>
                  <a:pt x="209211" y="291231"/>
                </a:lnTo>
                <a:lnTo>
                  <a:pt x="215060" y="291231"/>
                </a:lnTo>
                <a:cubicBezTo>
                  <a:pt x="227473" y="291231"/>
                  <a:pt x="239627" y="288436"/>
                  <a:pt x="250676" y="283237"/>
                </a:cubicBezTo>
                <a:lnTo>
                  <a:pt x="233323" y="265819"/>
                </a:lnTo>
                <a:cubicBezTo>
                  <a:pt x="227213" y="259710"/>
                  <a:pt x="227213" y="249831"/>
                  <a:pt x="233323" y="243787"/>
                </a:cubicBezTo>
                <a:cubicBezTo>
                  <a:pt x="239432" y="237742"/>
                  <a:pt x="249311" y="237677"/>
                  <a:pt x="255355" y="243787"/>
                </a:cubicBezTo>
                <a:lnTo>
                  <a:pt x="276153" y="264584"/>
                </a:lnTo>
                <a:lnTo>
                  <a:pt x="287526" y="253210"/>
                </a:lnTo>
                <a:cubicBezTo>
                  <a:pt x="293311" y="247426"/>
                  <a:pt x="295001" y="239042"/>
                  <a:pt x="292466" y="231698"/>
                </a:cubicBezTo>
                <a:lnTo>
                  <a:pt x="202841" y="142788"/>
                </a:lnTo>
                <a:lnTo>
                  <a:pt x="193157" y="152472"/>
                </a:lnTo>
                <a:cubicBezTo>
                  <a:pt x="161116" y="184513"/>
                  <a:pt x="109252" y="184513"/>
                  <a:pt x="77211" y="152472"/>
                </a:cubicBezTo>
                <a:cubicBezTo>
                  <a:pt x="62263" y="137524"/>
                  <a:pt x="61678" y="113542"/>
                  <a:pt x="75781" y="97879"/>
                </a:cubicBezTo>
                <a:close/>
              </a:path>
            </a:pathLst>
          </a:custGeom>
          <a:solidFill>
            <a:srgbClr val="D4A37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E4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thehoneycombers.com/06d3f75ef540a660eedbddfddb114f27f08a03b6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443" b="244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50000">
                <a:srgbClr val="2E403B">
                  <a:alpha val="95000"/>
                </a:srgbClr>
              </a:gs>
              <a:gs pos="100000">
                <a:srgbClr val="2E403B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610916"/>
            <a:ext cx="1790700" cy="504825"/>
          </a:xfrm>
          <a:custGeom>
            <a:avLst/>
            <a:gdLst/>
            <a:ahLst/>
            <a:cxnLst/>
            <a:rect l="l" t="t" r="r" b="b"/>
            <a:pathLst>
              <a:path w="1790700" h="504825">
                <a:moveTo>
                  <a:pt x="252413" y="0"/>
                </a:moveTo>
                <a:lnTo>
                  <a:pt x="1538288" y="0"/>
                </a:lnTo>
                <a:cubicBezTo>
                  <a:pt x="1677598" y="0"/>
                  <a:pt x="1790700" y="113102"/>
                  <a:pt x="1790700" y="252413"/>
                </a:cubicBezTo>
                <a:lnTo>
                  <a:pt x="1790700" y="252413"/>
                </a:lnTo>
                <a:cubicBezTo>
                  <a:pt x="1790700" y="391723"/>
                  <a:pt x="1677598" y="504825"/>
                  <a:pt x="153828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 w="1270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9125" y="1729978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25303"/>
            <a:ext cx="56007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Story Behind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KYK Foundation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4460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787503"/>
            <a:ext cx="5400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Continuing the Legacy of Kung Yung Koon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spc="10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ORIGIN STORY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From Classroom to Community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16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Founder's Journey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428750"/>
            <a:ext cx="4508500" cy="2039938"/>
          </a:xfrm>
          <a:custGeom>
            <a:avLst/>
            <a:gdLst/>
            <a:ahLst/>
            <a:cxnLst/>
            <a:rect l="l" t="t" r="r" b="b"/>
            <a:pathLst>
              <a:path w="4508500" h="2039938">
                <a:moveTo>
                  <a:pt x="95245" y="0"/>
                </a:moveTo>
                <a:lnTo>
                  <a:pt x="4413255" y="0"/>
                </a:lnTo>
                <a:cubicBezTo>
                  <a:pt x="4465858" y="0"/>
                  <a:pt x="4508500" y="42642"/>
                  <a:pt x="4508500" y="95245"/>
                </a:cubicBezTo>
                <a:lnTo>
                  <a:pt x="4508500" y="1944693"/>
                </a:lnTo>
                <a:cubicBezTo>
                  <a:pt x="4508500" y="1997295"/>
                  <a:pt x="4465858" y="2039938"/>
                  <a:pt x="4413255" y="2039938"/>
                </a:cubicBezTo>
                <a:lnTo>
                  <a:pt x="95245" y="2039938"/>
                </a:lnTo>
                <a:cubicBezTo>
                  <a:pt x="42642" y="2039938"/>
                  <a:pt x="0" y="1997295"/>
                  <a:pt x="0" y="1944693"/>
                </a:cubicBezTo>
                <a:lnTo>
                  <a:pt x="0" y="95245"/>
                </a:lnTo>
                <a:cubicBezTo>
                  <a:pt x="0" y="42678"/>
                  <a:pt x="42678" y="0"/>
                  <a:pt x="952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08000" y="183133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2E403B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11188" y="195833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lnTo>
                  <a:pt x="202406" y="11906"/>
                </a:lnTo>
                <a:cubicBezTo>
                  <a:pt x="215540" y="11906"/>
                  <a:pt x="226219" y="22585"/>
                  <a:pt x="226219" y="35719"/>
                </a:cubicBezTo>
                <a:lnTo>
                  <a:pt x="226219" y="125016"/>
                </a:lnTo>
                <a:lnTo>
                  <a:pt x="190500" y="125016"/>
                </a:lnTo>
                <a:lnTo>
                  <a:pt x="190500" y="119063"/>
                </a:lnTo>
                <a:cubicBezTo>
                  <a:pt x="190500" y="112477"/>
                  <a:pt x="185179" y="107156"/>
                  <a:pt x="178594" y="107156"/>
                </a:cubicBezTo>
                <a:lnTo>
                  <a:pt x="154781" y="107156"/>
                </a:lnTo>
                <a:cubicBezTo>
                  <a:pt x="148196" y="107156"/>
                  <a:pt x="142875" y="112477"/>
                  <a:pt x="142875" y="119063"/>
                </a:cubicBezTo>
                <a:lnTo>
                  <a:pt x="142875" y="125016"/>
                </a:lnTo>
                <a:lnTo>
                  <a:pt x="94841" y="125016"/>
                </a:lnTo>
                <a:cubicBezTo>
                  <a:pt x="98896" y="118021"/>
                  <a:pt x="101203" y="109872"/>
                  <a:pt x="101203" y="101203"/>
                </a:cubicBezTo>
                <a:cubicBezTo>
                  <a:pt x="101203" y="74898"/>
                  <a:pt x="79883" y="53578"/>
                  <a:pt x="53578" y="53578"/>
                </a:cubicBezTo>
                <a:cubicBezTo>
                  <a:pt x="51569" y="53578"/>
                  <a:pt x="49560" y="53690"/>
                  <a:pt x="47625" y="53950"/>
                </a:cubicBezTo>
                <a:lnTo>
                  <a:pt x="47625" y="35719"/>
                </a:lnTo>
                <a:close/>
                <a:moveTo>
                  <a:pt x="123899" y="166688"/>
                </a:moveTo>
                <a:cubicBezTo>
                  <a:pt x="122002" y="157683"/>
                  <a:pt x="117835" y="149535"/>
                  <a:pt x="111956" y="142875"/>
                </a:cubicBezTo>
                <a:lnTo>
                  <a:pt x="226219" y="142875"/>
                </a:lnTo>
                <a:cubicBezTo>
                  <a:pt x="226219" y="156009"/>
                  <a:pt x="215540" y="166688"/>
                  <a:pt x="202406" y="166688"/>
                </a:cubicBezTo>
                <a:lnTo>
                  <a:pt x="123899" y="166688"/>
                </a:lnTo>
                <a:close/>
                <a:moveTo>
                  <a:pt x="23812" y="101203"/>
                </a:moveTo>
                <a:cubicBezTo>
                  <a:pt x="23812" y="84775"/>
                  <a:pt x="37150" y="71438"/>
                  <a:pt x="53578" y="71438"/>
                </a:cubicBezTo>
                <a:cubicBezTo>
                  <a:pt x="70006" y="71438"/>
                  <a:pt x="83344" y="84775"/>
                  <a:pt x="83344" y="101203"/>
                </a:cubicBezTo>
                <a:cubicBezTo>
                  <a:pt x="83344" y="117631"/>
                  <a:pt x="70006" y="130969"/>
                  <a:pt x="53578" y="130969"/>
                </a:cubicBezTo>
                <a:cubicBezTo>
                  <a:pt x="37150" y="130969"/>
                  <a:pt x="23813" y="117631"/>
                  <a:pt x="23812" y="101203"/>
                </a:cubicBezTo>
                <a:close/>
                <a:moveTo>
                  <a:pt x="0" y="178594"/>
                </a:moveTo>
                <a:cubicBezTo>
                  <a:pt x="0" y="158874"/>
                  <a:pt x="15999" y="142875"/>
                  <a:pt x="35719" y="142875"/>
                </a:cubicBezTo>
                <a:lnTo>
                  <a:pt x="71438" y="142875"/>
                </a:lnTo>
                <a:cubicBezTo>
                  <a:pt x="91157" y="142875"/>
                  <a:pt x="107156" y="158874"/>
                  <a:pt x="107156" y="178594"/>
                </a:cubicBezTo>
                <a:cubicBezTo>
                  <a:pt x="107156" y="185179"/>
                  <a:pt x="101836" y="190500"/>
                  <a:pt x="95250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8" name="Text 6"/>
          <p:cNvSpPr/>
          <p:nvPr/>
        </p:nvSpPr>
        <p:spPr>
          <a:xfrm>
            <a:off x="1079500" y="1942455"/>
            <a:ext cx="1460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2016: The Beginning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8000" y="2371080"/>
            <a:ext cx="4198938" cy="69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Assigned to teach Pakistani students newly arrived in Hong Kong at a secondary school, our founder discovered a profound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2E40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curiosity and genuine connection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that would change everything.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17500" y="3597176"/>
            <a:ext cx="4508500" cy="2039938"/>
          </a:xfrm>
          <a:custGeom>
            <a:avLst/>
            <a:gdLst/>
            <a:ahLst/>
            <a:cxnLst/>
            <a:rect l="l" t="t" r="r" b="b"/>
            <a:pathLst>
              <a:path w="4508500" h="2039938">
                <a:moveTo>
                  <a:pt x="95245" y="0"/>
                </a:moveTo>
                <a:lnTo>
                  <a:pt x="4413255" y="0"/>
                </a:lnTo>
                <a:cubicBezTo>
                  <a:pt x="4465858" y="0"/>
                  <a:pt x="4508500" y="42642"/>
                  <a:pt x="4508500" y="95245"/>
                </a:cubicBezTo>
                <a:lnTo>
                  <a:pt x="4508500" y="1944693"/>
                </a:lnTo>
                <a:cubicBezTo>
                  <a:pt x="4508500" y="1997295"/>
                  <a:pt x="4465858" y="2039938"/>
                  <a:pt x="4413255" y="2039938"/>
                </a:cubicBezTo>
                <a:lnTo>
                  <a:pt x="95245" y="2039938"/>
                </a:lnTo>
                <a:cubicBezTo>
                  <a:pt x="42642" y="2039938"/>
                  <a:pt x="0" y="1997295"/>
                  <a:pt x="0" y="1944693"/>
                </a:cubicBezTo>
                <a:lnTo>
                  <a:pt x="0" y="95245"/>
                </a:lnTo>
                <a:cubicBezTo>
                  <a:pt x="0" y="42678"/>
                  <a:pt x="42678" y="0"/>
                  <a:pt x="952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08000" y="388367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C76B5F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35000" y="40106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3" name="Text 11"/>
          <p:cNvSpPr/>
          <p:nvPr/>
        </p:nvSpPr>
        <p:spPr>
          <a:xfrm>
            <a:off x="1079500" y="3994795"/>
            <a:ext cx="1190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Discovery Phase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000" y="4423420"/>
            <a:ext cx="4198938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 conversations with both newly arrived and Hong Kong-born Pakistani students, a deep curiosity about Pakistani culture emerged, leading to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2E403B"/>
                </a:solidFill>
                <a:highlight>
                  <a:srgbClr val="C76B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exploration and community engagement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7500" y="5765726"/>
            <a:ext cx="4508500" cy="2039938"/>
          </a:xfrm>
          <a:custGeom>
            <a:avLst/>
            <a:gdLst/>
            <a:ahLst/>
            <a:cxnLst/>
            <a:rect l="l" t="t" r="r" b="b"/>
            <a:pathLst>
              <a:path w="4508500" h="2039938">
                <a:moveTo>
                  <a:pt x="95245" y="0"/>
                </a:moveTo>
                <a:lnTo>
                  <a:pt x="4413255" y="0"/>
                </a:lnTo>
                <a:cubicBezTo>
                  <a:pt x="4465858" y="0"/>
                  <a:pt x="4508500" y="42642"/>
                  <a:pt x="4508500" y="95245"/>
                </a:cubicBezTo>
                <a:lnTo>
                  <a:pt x="4508500" y="1944693"/>
                </a:lnTo>
                <a:cubicBezTo>
                  <a:pt x="4508500" y="1997295"/>
                  <a:pt x="4465858" y="2039938"/>
                  <a:pt x="4413255" y="2039938"/>
                </a:cubicBezTo>
                <a:lnTo>
                  <a:pt x="95245" y="2039938"/>
                </a:lnTo>
                <a:cubicBezTo>
                  <a:pt x="42642" y="2039938"/>
                  <a:pt x="0" y="1997295"/>
                  <a:pt x="0" y="1944693"/>
                </a:cubicBezTo>
                <a:lnTo>
                  <a:pt x="0" y="95245"/>
                </a:lnTo>
                <a:cubicBezTo>
                  <a:pt x="0" y="42678"/>
                  <a:pt x="42678" y="0"/>
                  <a:pt x="952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508000" y="6168306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23094" y="629530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0050" y="19794"/>
                </a:moveTo>
                <a:lnTo>
                  <a:pt x="56666" y="68014"/>
                </a:lnTo>
                <a:cubicBezTo>
                  <a:pt x="54955" y="69912"/>
                  <a:pt x="55029" y="72851"/>
                  <a:pt x="56852" y="74675"/>
                </a:cubicBezTo>
                <a:cubicBezTo>
                  <a:pt x="68200" y="86023"/>
                  <a:pt x="86618" y="86023"/>
                  <a:pt x="97966" y="74675"/>
                </a:cubicBezTo>
                <a:lnTo>
                  <a:pt x="109798" y="62843"/>
                </a:lnTo>
                <a:cubicBezTo>
                  <a:pt x="111361" y="61280"/>
                  <a:pt x="113333" y="60424"/>
                  <a:pt x="115342" y="60275"/>
                </a:cubicBezTo>
                <a:cubicBezTo>
                  <a:pt x="117872" y="60052"/>
                  <a:pt x="120476" y="60908"/>
                  <a:pt x="122411" y="62843"/>
                </a:cubicBezTo>
                <a:lnTo>
                  <a:pt x="188119" y="127992"/>
                </a:lnTo>
                <a:lnTo>
                  <a:pt x="214313" y="107156"/>
                </a:lnTo>
                <a:lnTo>
                  <a:pt x="214313" y="0"/>
                </a:lnTo>
                <a:lnTo>
                  <a:pt x="172641" y="23812"/>
                </a:lnTo>
                <a:lnTo>
                  <a:pt x="163785" y="17897"/>
                </a:lnTo>
                <a:cubicBezTo>
                  <a:pt x="157907" y="13990"/>
                  <a:pt x="151023" y="11906"/>
                  <a:pt x="143954" y="11906"/>
                </a:cubicBezTo>
                <a:lnTo>
                  <a:pt x="117760" y="11906"/>
                </a:lnTo>
                <a:cubicBezTo>
                  <a:pt x="117351" y="11906"/>
                  <a:pt x="116904" y="11906"/>
                  <a:pt x="116495" y="11943"/>
                </a:cubicBezTo>
                <a:cubicBezTo>
                  <a:pt x="110207" y="12278"/>
                  <a:pt x="104291" y="15106"/>
                  <a:pt x="100050" y="19794"/>
                </a:cubicBezTo>
                <a:close/>
                <a:moveTo>
                  <a:pt x="43383" y="56071"/>
                </a:moveTo>
                <a:lnTo>
                  <a:pt x="83121" y="11906"/>
                </a:lnTo>
                <a:lnTo>
                  <a:pt x="68387" y="11906"/>
                </a:lnTo>
                <a:cubicBezTo>
                  <a:pt x="58899" y="11906"/>
                  <a:pt x="49820" y="15664"/>
                  <a:pt x="43123" y="22361"/>
                </a:cubicBezTo>
                <a:lnTo>
                  <a:pt x="0" y="71438"/>
                </a:lnTo>
                <a:lnTo>
                  <a:pt x="0" y="202406"/>
                </a:lnTo>
                <a:lnTo>
                  <a:pt x="53578" y="151805"/>
                </a:lnTo>
                <a:lnTo>
                  <a:pt x="58192" y="155637"/>
                </a:lnTo>
                <a:cubicBezTo>
                  <a:pt x="66749" y="162781"/>
                  <a:pt x="77539" y="166688"/>
                  <a:pt x="88664" y="166688"/>
                </a:cubicBezTo>
                <a:lnTo>
                  <a:pt x="94506" y="166688"/>
                </a:lnTo>
                <a:lnTo>
                  <a:pt x="91901" y="164083"/>
                </a:lnTo>
                <a:cubicBezTo>
                  <a:pt x="88404" y="160586"/>
                  <a:pt x="88404" y="154930"/>
                  <a:pt x="91901" y="151470"/>
                </a:cubicBezTo>
                <a:cubicBezTo>
                  <a:pt x="95399" y="148010"/>
                  <a:pt x="101054" y="147972"/>
                  <a:pt x="104515" y="151470"/>
                </a:cubicBezTo>
                <a:lnTo>
                  <a:pt x="119769" y="166725"/>
                </a:lnTo>
                <a:lnTo>
                  <a:pt x="123118" y="166725"/>
                </a:lnTo>
                <a:cubicBezTo>
                  <a:pt x="130225" y="166725"/>
                  <a:pt x="137182" y="165125"/>
                  <a:pt x="143508" y="162148"/>
                </a:cubicBezTo>
                <a:lnTo>
                  <a:pt x="133573" y="152177"/>
                </a:lnTo>
                <a:cubicBezTo>
                  <a:pt x="130076" y="148679"/>
                  <a:pt x="130076" y="143024"/>
                  <a:pt x="133573" y="139564"/>
                </a:cubicBezTo>
                <a:cubicBezTo>
                  <a:pt x="137071" y="136103"/>
                  <a:pt x="142726" y="136066"/>
                  <a:pt x="146186" y="139564"/>
                </a:cubicBezTo>
                <a:lnTo>
                  <a:pt x="158093" y="151470"/>
                </a:lnTo>
                <a:lnTo>
                  <a:pt x="164604" y="144959"/>
                </a:lnTo>
                <a:cubicBezTo>
                  <a:pt x="167915" y="141647"/>
                  <a:pt x="168883" y="136847"/>
                  <a:pt x="167432" y="132643"/>
                </a:cubicBezTo>
                <a:lnTo>
                  <a:pt x="116123" y="81744"/>
                </a:lnTo>
                <a:lnTo>
                  <a:pt x="110579" y="87288"/>
                </a:lnTo>
                <a:cubicBezTo>
                  <a:pt x="92236" y="105631"/>
                  <a:pt x="62545" y="105631"/>
                  <a:pt x="44202" y="87288"/>
                </a:cubicBezTo>
                <a:cubicBezTo>
                  <a:pt x="35644" y="78730"/>
                  <a:pt x="35309" y="65001"/>
                  <a:pt x="43383" y="5603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6"/>
          <p:cNvSpPr/>
          <p:nvPr/>
        </p:nvSpPr>
        <p:spPr>
          <a:xfrm>
            <a:off x="1079500" y="6279431"/>
            <a:ext cx="134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Volunteer Journey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8000" y="6708056"/>
            <a:ext cx="4198938" cy="69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Joined Kung Yung Koon's local tour and volunteered to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2E40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teach Cantonese to Pakistani mothers and tutor students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creating sweet memories that last to this day.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16500" y="1428750"/>
            <a:ext cx="6858000" cy="6381750"/>
          </a:xfrm>
          <a:custGeom>
            <a:avLst/>
            <a:gdLst/>
            <a:ahLst/>
            <a:cxnLst/>
            <a:rect l="l" t="t" r="r" b="b"/>
            <a:pathLst>
              <a:path w="6858000" h="6381750">
                <a:moveTo>
                  <a:pt x="126997" y="0"/>
                </a:moveTo>
                <a:lnTo>
                  <a:pt x="6731003" y="0"/>
                </a:lnTo>
                <a:cubicBezTo>
                  <a:pt x="6801142" y="0"/>
                  <a:pt x="6858000" y="56858"/>
                  <a:pt x="6858000" y="126997"/>
                </a:cubicBezTo>
                <a:lnTo>
                  <a:pt x="6858000" y="6254753"/>
                </a:lnTo>
                <a:cubicBezTo>
                  <a:pt x="6858000" y="6324892"/>
                  <a:pt x="6801142" y="6381750"/>
                  <a:pt x="6731003" y="6381750"/>
                </a:cubicBezTo>
                <a:lnTo>
                  <a:pt x="126997" y="6381750"/>
                </a:lnTo>
                <a:cubicBezTo>
                  <a:pt x="56858" y="6381750"/>
                  <a:pt x="0" y="6324892"/>
                  <a:pt x="0" y="6254753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19063" dist="79375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270500" y="16827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20"/>
          <p:cNvSpPr/>
          <p:nvPr/>
        </p:nvSpPr>
        <p:spPr>
          <a:xfrm>
            <a:off x="5441156" y="184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5905500" y="1793875"/>
            <a:ext cx="23336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Founding Vision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270500" y="3518669"/>
            <a:ext cx="64452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5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"Through the programme, I was assigned to Pakistani families while gaining valuable working experience. </a:t>
            </a:r>
            <a:pPr>
              <a:lnSpc>
                <a:spcPct val="170000"/>
              </a:lnSpc>
            </a:pPr>
            <a:r>
              <a:rPr lang="en-US" sz="15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Till now, I still keep in touch with some of them.</a:t>
            </a:r>
            <a:pPr>
              <a:lnSpc>
                <a:spcPct val="170000"/>
              </a:lnSpc>
            </a:pPr>
            <a:r>
              <a:rPr lang="en-US" sz="15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Therefore, I established KYK Foundation to continue the missions of Kung Yung Koon."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70500" y="5300638"/>
            <a:ext cx="6350000" cy="7938"/>
          </a:xfrm>
          <a:custGeom>
            <a:avLst/>
            <a:gdLst/>
            <a:ahLst/>
            <a:cxnLst/>
            <a:rect l="l" t="t" r="r" b="b"/>
            <a:pathLst>
              <a:path w="6350000" h="7938">
                <a:moveTo>
                  <a:pt x="0" y="0"/>
                </a:moveTo>
                <a:lnTo>
                  <a:pt x="6350000" y="0"/>
                </a:lnTo>
                <a:lnTo>
                  <a:pt x="635000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F8F5F2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270500" y="5495106"/>
            <a:ext cx="6421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authentic, lived experience drives our organization's purpose: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90344" y="587610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Text 26"/>
          <p:cNvSpPr/>
          <p:nvPr/>
        </p:nvSpPr>
        <p:spPr>
          <a:xfrm>
            <a:off x="5564188" y="5844356"/>
            <a:ext cx="245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connection to the community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28844" y="587610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Text 28"/>
          <p:cNvSpPr/>
          <p:nvPr/>
        </p:nvSpPr>
        <p:spPr>
          <a:xfrm>
            <a:off x="8802688" y="5844356"/>
            <a:ext cx="1928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real challenges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290344" y="622535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30"/>
          <p:cNvSpPr/>
          <p:nvPr/>
        </p:nvSpPr>
        <p:spPr>
          <a:xfrm>
            <a:off x="5564188" y="6193606"/>
            <a:ext cx="1936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Commitment to lasting impact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28844" y="622535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8802688" y="6193606"/>
            <a:ext cx="2309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continuation of physical work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797" y="340797"/>
            <a:ext cx="11578566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spc="107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ROOTS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0797" y="613434"/>
            <a:ext cx="11714885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2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Kung Yung Koon: A Legacy of Cultural Harmony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797" y="1226868"/>
            <a:ext cx="5657224" cy="2504855"/>
          </a:xfrm>
          <a:custGeom>
            <a:avLst/>
            <a:gdLst/>
            <a:ahLst/>
            <a:cxnLst/>
            <a:rect l="l" t="t" r="r" b="b"/>
            <a:pathLst>
              <a:path w="5657224" h="2504855">
                <a:moveTo>
                  <a:pt x="102248" y="0"/>
                </a:moveTo>
                <a:lnTo>
                  <a:pt x="5554976" y="0"/>
                </a:lnTo>
                <a:cubicBezTo>
                  <a:pt x="5611446" y="0"/>
                  <a:pt x="5657224" y="45778"/>
                  <a:pt x="5657224" y="102248"/>
                </a:cubicBezTo>
                <a:lnTo>
                  <a:pt x="5657224" y="2402607"/>
                </a:lnTo>
                <a:cubicBezTo>
                  <a:pt x="5657224" y="2459077"/>
                  <a:pt x="5611446" y="2504855"/>
                  <a:pt x="5554976" y="2504855"/>
                </a:cubicBezTo>
                <a:lnTo>
                  <a:pt x="102248" y="2504855"/>
                </a:lnTo>
                <a:cubicBezTo>
                  <a:pt x="45778" y="2504855"/>
                  <a:pt x="0" y="2459077"/>
                  <a:pt x="0" y="2402607"/>
                </a:cubicBezTo>
                <a:lnTo>
                  <a:pt x="0" y="102248"/>
                </a:lnTo>
                <a:cubicBezTo>
                  <a:pt x="0" y="45816"/>
                  <a:pt x="45816" y="0"/>
                  <a:pt x="10224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119" dist="3408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45275" y="1431346"/>
            <a:ext cx="408956" cy="408956"/>
          </a:xfrm>
          <a:custGeom>
            <a:avLst/>
            <a:gdLst/>
            <a:ahLst/>
            <a:cxnLst/>
            <a:rect l="l" t="t" r="r" b="b"/>
            <a:pathLst>
              <a:path w="408956" h="408956">
                <a:moveTo>
                  <a:pt x="68161" y="0"/>
                </a:moveTo>
                <a:lnTo>
                  <a:pt x="340795" y="0"/>
                </a:lnTo>
                <a:cubicBezTo>
                  <a:pt x="378439" y="0"/>
                  <a:pt x="408956" y="30517"/>
                  <a:pt x="408956" y="68161"/>
                </a:cubicBezTo>
                <a:lnTo>
                  <a:pt x="408956" y="340795"/>
                </a:lnTo>
                <a:cubicBezTo>
                  <a:pt x="408956" y="378439"/>
                  <a:pt x="378439" y="408956"/>
                  <a:pt x="340795" y="408956"/>
                </a:cubicBezTo>
                <a:lnTo>
                  <a:pt x="68161" y="408956"/>
                </a:lnTo>
                <a:cubicBezTo>
                  <a:pt x="30517" y="408956"/>
                  <a:pt x="0" y="378439"/>
                  <a:pt x="0" y="340795"/>
                </a:cubicBezTo>
                <a:lnTo>
                  <a:pt x="0" y="68161"/>
                </a:lnTo>
                <a:cubicBezTo>
                  <a:pt x="0" y="30517"/>
                  <a:pt x="30517" y="0"/>
                  <a:pt x="68161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6" name="Shape 4"/>
          <p:cNvSpPr/>
          <p:nvPr/>
        </p:nvSpPr>
        <p:spPr>
          <a:xfrm>
            <a:off x="685853" y="1550625"/>
            <a:ext cx="127799" cy="170398"/>
          </a:xfrm>
          <a:custGeom>
            <a:avLst/>
            <a:gdLst/>
            <a:ahLst/>
            <a:cxnLst/>
            <a:rect l="l" t="t" r="r" b="b"/>
            <a:pathLst>
              <a:path w="127799" h="170398">
                <a:moveTo>
                  <a:pt x="21300" y="0"/>
                </a:moveTo>
                <a:cubicBezTo>
                  <a:pt x="9552" y="0"/>
                  <a:pt x="0" y="9552"/>
                  <a:pt x="0" y="21300"/>
                </a:cubicBezTo>
                <a:lnTo>
                  <a:pt x="0" y="149099"/>
                </a:lnTo>
                <a:cubicBezTo>
                  <a:pt x="0" y="160847"/>
                  <a:pt x="9552" y="170398"/>
                  <a:pt x="21300" y="170398"/>
                </a:cubicBezTo>
                <a:lnTo>
                  <a:pt x="106499" y="170398"/>
                </a:lnTo>
                <a:cubicBezTo>
                  <a:pt x="118247" y="170398"/>
                  <a:pt x="127799" y="160847"/>
                  <a:pt x="127799" y="149099"/>
                </a:cubicBezTo>
                <a:lnTo>
                  <a:pt x="127799" y="21300"/>
                </a:lnTo>
                <a:cubicBezTo>
                  <a:pt x="127799" y="9552"/>
                  <a:pt x="118247" y="0"/>
                  <a:pt x="106499" y="0"/>
                </a:cubicBezTo>
                <a:lnTo>
                  <a:pt x="21300" y="0"/>
                </a:lnTo>
                <a:close/>
                <a:moveTo>
                  <a:pt x="58574" y="117149"/>
                </a:moveTo>
                <a:lnTo>
                  <a:pt x="69224" y="117149"/>
                </a:lnTo>
                <a:cubicBezTo>
                  <a:pt x="75115" y="117149"/>
                  <a:pt x="79874" y="121908"/>
                  <a:pt x="79874" y="127799"/>
                </a:cubicBezTo>
                <a:lnTo>
                  <a:pt x="79874" y="154423"/>
                </a:lnTo>
                <a:lnTo>
                  <a:pt x="47925" y="154423"/>
                </a:lnTo>
                <a:lnTo>
                  <a:pt x="47925" y="127799"/>
                </a:lnTo>
                <a:cubicBezTo>
                  <a:pt x="47925" y="121908"/>
                  <a:pt x="52684" y="117149"/>
                  <a:pt x="58574" y="117149"/>
                </a:cubicBezTo>
                <a:close/>
                <a:moveTo>
                  <a:pt x="31950" y="37275"/>
                </a:moveTo>
                <a:cubicBezTo>
                  <a:pt x="31950" y="34346"/>
                  <a:pt x="34346" y="31950"/>
                  <a:pt x="37275" y="31950"/>
                </a:cubicBezTo>
                <a:lnTo>
                  <a:pt x="47925" y="31950"/>
                </a:lnTo>
                <a:cubicBezTo>
                  <a:pt x="50853" y="31950"/>
                  <a:pt x="53249" y="34346"/>
                  <a:pt x="53249" y="37275"/>
                </a:cubicBezTo>
                <a:lnTo>
                  <a:pt x="53249" y="47925"/>
                </a:lnTo>
                <a:cubicBezTo>
                  <a:pt x="53249" y="50853"/>
                  <a:pt x="50853" y="53249"/>
                  <a:pt x="47925" y="53249"/>
                </a:cubicBezTo>
                <a:lnTo>
                  <a:pt x="37275" y="53249"/>
                </a:lnTo>
                <a:cubicBezTo>
                  <a:pt x="34346" y="53249"/>
                  <a:pt x="31950" y="50853"/>
                  <a:pt x="31950" y="47925"/>
                </a:cubicBezTo>
                <a:lnTo>
                  <a:pt x="31950" y="37275"/>
                </a:lnTo>
                <a:close/>
                <a:moveTo>
                  <a:pt x="79874" y="31950"/>
                </a:moveTo>
                <a:lnTo>
                  <a:pt x="90524" y="31950"/>
                </a:lnTo>
                <a:cubicBezTo>
                  <a:pt x="93453" y="31950"/>
                  <a:pt x="95849" y="34346"/>
                  <a:pt x="95849" y="37275"/>
                </a:cubicBezTo>
                <a:lnTo>
                  <a:pt x="95849" y="47925"/>
                </a:lnTo>
                <a:cubicBezTo>
                  <a:pt x="95849" y="50853"/>
                  <a:pt x="93453" y="53249"/>
                  <a:pt x="90524" y="53249"/>
                </a:cubicBezTo>
                <a:lnTo>
                  <a:pt x="79874" y="53249"/>
                </a:lnTo>
                <a:cubicBezTo>
                  <a:pt x="76945" y="53249"/>
                  <a:pt x="74549" y="50853"/>
                  <a:pt x="74549" y="47925"/>
                </a:cubicBezTo>
                <a:lnTo>
                  <a:pt x="74549" y="37275"/>
                </a:lnTo>
                <a:cubicBezTo>
                  <a:pt x="74549" y="34346"/>
                  <a:pt x="76945" y="31950"/>
                  <a:pt x="79874" y="31950"/>
                </a:cubicBezTo>
                <a:close/>
                <a:moveTo>
                  <a:pt x="31950" y="79874"/>
                </a:moveTo>
                <a:cubicBezTo>
                  <a:pt x="31950" y="76945"/>
                  <a:pt x="34346" y="74549"/>
                  <a:pt x="37275" y="74549"/>
                </a:cubicBezTo>
                <a:lnTo>
                  <a:pt x="47925" y="74549"/>
                </a:lnTo>
                <a:cubicBezTo>
                  <a:pt x="50853" y="74549"/>
                  <a:pt x="53249" y="76945"/>
                  <a:pt x="53249" y="79874"/>
                </a:cubicBezTo>
                <a:lnTo>
                  <a:pt x="53249" y="90524"/>
                </a:lnTo>
                <a:cubicBezTo>
                  <a:pt x="53249" y="93453"/>
                  <a:pt x="50853" y="95849"/>
                  <a:pt x="47925" y="95849"/>
                </a:cubicBezTo>
                <a:lnTo>
                  <a:pt x="37275" y="95849"/>
                </a:lnTo>
                <a:cubicBezTo>
                  <a:pt x="34346" y="95849"/>
                  <a:pt x="31950" y="93453"/>
                  <a:pt x="31950" y="90524"/>
                </a:cubicBezTo>
                <a:lnTo>
                  <a:pt x="31950" y="79874"/>
                </a:lnTo>
                <a:close/>
                <a:moveTo>
                  <a:pt x="79874" y="74549"/>
                </a:moveTo>
                <a:lnTo>
                  <a:pt x="90524" y="74549"/>
                </a:lnTo>
                <a:cubicBezTo>
                  <a:pt x="93453" y="74549"/>
                  <a:pt x="95849" y="76945"/>
                  <a:pt x="95849" y="79874"/>
                </a:cubicBezTo>
                <a:lnTo>
                  <a:pt x="95849" y="90524"/>
                </a:lnTo>
                <a:cubicBezTo>
                  <a:pt x="95849" y="93453"/>
                  <a:pt x="93453" y="95849"/>
                  <a:pt x="90524" y="95849"/>
                </a:cubicBezTo>
                <a:lnTo>
                  <a:pt x="79874" y="95849"/>
                </a:lnTo>
                <a:cubicBezTo>
                  <a:pt x="76945" y="95849"/>
                  <a:pt x="74549" y="93453"/>
                  <a:pt x="74549" y="90524"/>
                </a:cubicBezTo>
                <a:lnTo>
                  <a:pt x="74549" y="79874"/>
                </a:lnTo>
                <a:cubicBezTo>
                  <a:pt x="74549" y="76945"/>
                  <a:pt x="76945" y="74549"/>
                  <a:pt x="79874" y="7454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7" name="Text 5"/>
          <p:cNvSpPr/>
          <p:nvPr/>
        </p:nvSpPr>
        <p:spPr>
          <a:xfrm>
            <a:off x="1056470" y="1499505"/>
            <a:ext cx="2462256" cy="27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What is Kung Yung Koon?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5275" y="1976621"/>
            <a:ext cx="5324948" cy="749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Kung Yung Koon (共融館), meaning "</a:t>
            </a:r>
            <a:pPr>
              <a:lnSpc>
                <a:spcPct val="140000"/>
              </a:lnSpc>
            </a:pPr>
            <a:r>
              <a:rPr lang="en-US" sz="1208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Harmony Hall</a:t>
            </a:r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 or "</a:t>
            </a:r>
            <a:pPr>
              <a:lnSpc>
                <a:spcPct val="140000"/>
              </a:lnSpc>
            </a:pPr>
            <a:r>
              <a:rPr lang="en-US" sz="1208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Inclusion Center</a:t>
            </a:r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"," is a community project operated by </a:t>
            </a:r>
            <a:pPr>
              <a:lnSpc>
                <a:spcPct val="140000"/>
              </a:lnSpc>
            </a:pPr>
            <a:r>
              <a:rPr lang="en-US" sz="1208" dirty="0">
                <a:solidFill>
                  <a:srgbClr val="2E40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HKSKH Lady MacLehose Centre </a:t>
            </a:r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Kwai Chung's Ping Lai Path.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5275" y="2860562"/>
            <a:ext cx="5316428" cy="66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3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Located in a vibrant South Asian neighborhood with Islamic restaurants, grocery stores, and mosques, it has served as a physical bridge between local Chinese and South Asian communities for years.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40797" y="3899992"/>
            <a:ext cx="5657224" cy="2010700"/>
          </a:xfrm>
          <a:custGeom>
            <a:avLst/>
            <a:gdLst/>
            <a:ahLst/>
            <a:cxnLst/>
            <a:rect l="l" t="t" r="r" b="b"/>
            <a:pathLst>
              <a:path w="5657224" h="2010700">
                <a:moveTo>
                  <a:pt x="102244" y="0"/>
                </a:moveTo>
                <a:lnTo>
                  <a:pt x="5554980" y="0"/>
                </a:lnTo>
                <a:cubicBezTo>
                  <a:pt x="5611448" y="0"/>
                  <a:pt x="5657224" y="45776"/>
                  <a:pt x="5657224" y="102244"/>
                </a:cubicBezTo>
                <a:lnTo>
                  <a:pt x="5657224" y="1908456"/>
                </a:lnTo>
                <a:cubicBezTo>
                  <a:pt x="5657224" y="1964924"/>
                  <a:pt x="5611448" y="2010700"/>
                  <a:pt x="5554980" y="2010700"/>
                </a:cubicBezTo>
                <a:lnTo>
                  <a:pt x="102244" y="2010700"/>
                </a:lnTo>
                <a:cubicBezTo>
                  <a:pt x="45776" y="2010700"/>
                  <a:pt x="0" y="1964924"/>
                  <a:pt x="0" y="1908456"/>
                </a:cubicBezTo>
                <a:lnTo>
                  <a:pt x="0" y="102244"/>
                </a:lnTo>
                <a:cubicBezTo>
                  <a:pt x="0" y="45776"/>
                  <a:pt x="45776" y="0"/>
                  <a:pt x="102244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587874" y="4138549"/>
            <a:ext cx="127799" cy="170398"/>
          </a:xfrm>
          <a:custGeom>
            <a:avLst/>
            <a:gdLst/>
            <a:ahLst/>
            <a:cxnLst/>
            <a:rect l="l" t="t" r="r" b="b"/>
            <a:pathLst>
              <a:path w="127799" h="170398">
                <a:moveTo>
                  <a:pt x="0" y="62768"/>
                </a:moveTo>
                <a:cubicBezTo>
                  <a:pt x="0" y="28089"/>
                  <a:pt x="28622" y="0"/>
                  <a:pt x="63899" y="0"/>
                </a:cubicBezTo>
                <a:cubicBezTo>
                  <a:pt x="99177" y="0"/>
                  <a:pt x="127799" y="28089"/>
                  <a:pt x="127799" y="62768"/>
                </a:cubicBezTo>
                <a:cubicBezTo>
                  <a:pt x="127799" y="102472"/>
                  <a:pt x="87795" y="150064"/>
                  <a:pt x="71088" y="168202"/>
                </a:cubicBezTo>
                <a:cubicBezTo>
                  <a:pt x="67161" y="172462"/>
                  <a:pt x="60605" y="172462"/>
                  <a:pt x="56677" y="168202"/>
                </a:cubicBezTo>
                <a:cubicBezTo>
                  <a:pt x="39970" y="150064"/>
                  <a:pt x="-33" y="102472"/>
                  <a:pt x="-33" y="62768"/>
                </a:cubicBezTo>
                <a:close/>
                <a:moveTo>
                  <a:pt x="63899" y="85199"/>
                </a:moveTo>
                <a:cubicBezTo>
                  <a:pt x="75655" y="85199"/>
                  <a:pt x="85199" y="75655"/>
                  <a:pt x="85199" y="63899"/>
                </a:cubicBezTo>
                <a:cubicBezTo>
                  <a:pt x="85199" y="52144"/>
                  <a:pt x="75655" y="42600"/>
                  <a:pt x="63899" y="42600"/>
                </a:cubicBezTo>
                <a:cubicBezTo>
                  <a:pt x="52144" y="42600"/>
                  <a:pt x="42600" y="52144"/>
                  <a:pt x="42600" y="63899"/>
                </a:cubicBezTo>
                <a:cubicBezTo>
                  <a:pt x="42600" y="75655"/>
                  <a:pt x="52144" y="85199"/>
                  <a:pt x="63899" y="85199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758273" y="4104470"/>
            <a:ext cx="5120470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2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Location &amp; Context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3795" y="4513426"/>
            <a:ext cx="119279" cy="136319"/>
          </a:xfrm>
          <a:custGeom>
            <a:avLst/>
            <a:gdLst/>
            <a:ahLst/>
            <a:cxnLst/>
            <a:rect l="l" t="t" r="r" b="b"/>
            <a:pathLst>
              <a:path w="119279" h="136319">
                <a:moveTo>
                  <a:pt x="115764" y="18664"/>
                </a:moveTo>
                <a:cubicBezTo>
                  <a:pt x="119572" y="21433"/>
                  <a:pt x="120424" y="26758"/>
                  <a:pt x="117655" y="30565"/>
                </a:cubicBezTo>
                <a:lnTo>
                  <a:pt x="49495" y="124284"/>
                </a:lnTo>
                <a:cubicBezTo>
                  <a:pt x="48031" y="126308"/>
                  <a:pt x="45768" y="127559"/>
                  <a:pt x="43265" y="127772"/>
                </a:cubicBezTo>
                <a:cubicBezTo>
                  <a:pt x="40762" y="127985"/>
                  <a:pt x="38340" y="127053"/>
                  <a:pt x="36582" y="125296"/>
                </a:cubicBezTo>
                <a:lnTo>
                  <a:pt x="2503" y="91216"/>
                </a:lnTo>
                <a:cubicBezTo>
                  <a:pt x="-825" y="87888"/>
                  <a:pt x="-825" y="82483"/>
                  <a:pt x="2503" y="79155"/>
                </a:cubicBezTo>
                <a:cubicBezTo>
                  <a:pt x="5831" y="75827"/>
                  <a:pt x="11236" y="75827"/>
                  <a:pt x="14564" y="79155"/>
                </a:cubicBezTo>
                <a:lnTo>
                  <a:pt x="41588" y="106179"/>
                </a:lnTo>
                <a:lnTo>
                  <a:pt x="103890" y="20528"/>
                </a:lnTo>
                <a:cubicBezTo>
                  <a:pt x="106659" y="16720"/>
                  <a:pt x="111984" y="15868"/>
                  <a:pt x="115791" y="1863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779972" y="4479346"/>
            <a:ext cx="5077870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Ping Lai Path, Kwai Chung</a:t>
            </a:r>
            <a:pPr>
              <a:lnSpc>
                <a:spcPct val="130000"/>
              </a:lnSpc>
            </a:pPr>
            <a:r>
              <a:rPr lang="en-US" sz="1073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Home to a vibrant South Asian community since the 1970s industrial development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6574" y="5024621"/>
            <a:ext cx="119279" cy="136319"/>
          </a:xfrm>
          <a:custGeom>
            <a:avLst/>
            <a:gdLst/>
            <a:ahLst/>
            <a:cxnLst/>
            <a:rect l="l" t="t" r="r" b="b"/>
            <a:pathLst>
              <a:path w="119279" h="136319">
                <a:moveTo>
                  <a:pt x="115764" y="18664"/>
                </a:moveTo>
                <a:cubicBezTo>
                  <a:pt x="119572" y="21433"/>
                  <a:pt x="120424" y="26758"/>
                  <a:pt x="117655" y="30565"/>
                </a:cubicBezTo>
                <a:lnTo>
                  <a:pt x="49495" y="124284"/>
                </a:lnTo>
                <a:cubicBezTo>
                  <a:pt x="48031" y="126308"/>
                  <a:pt x="45768" y="127559"/>
                  <a:pt x="43265" y="127772"/>
                </a:cubicBezTo>
                <a:cubicBezTo>
                  <a:pt x="40762" y="127985"/>
                  <a:pt x="38340" y="127053"/>
                  <a:pt x="36582" y="125296"/>
                </a:cubicBezTo>
                <a:lnTo>
                  <a:pt x="2503" y="91216"/>
                </a:lnTo>
                <a:cubicBezTo>
                  <a:pt x="-825" y="87888"/>
                  <a:pt x="-825" y="82483"/>
                  <a:pt x="2503" y="79155"/>
                </a:cubicBezTo>
                <a:cubicBezTo>
                  <a:pt x="5831" y="75827"/>
                  <a:pt x="11236" y="75827"/>
                  <a:pt x="14564" y="79155"/>
                </a:cubicBezTo>
                <a:lnTo>
                  <a:pt x="41588" y="106179"/>
                </a:lnTo>
                <a:lnTo>
                  <a:pt x="103890" y="20528"/>
                </a:lnTo>
                <a:cubicBezTo>
                  <a:pt x="106659" y="16720"/>
                  <a:pt x="111984" y="15868"/>
                  <a:pt x="115791" y="1863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4"/>
          <p:cNvSpPr/>
          <p:nvPr/>
        </p:nvSpPr>
        <p:spPr>
          <a:xfrm>
            <a:off x="810324" y="4990541"/>
            <a:ext cx="5043790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revitalization project</a:t>
            </a:r>
            <a:pPr>
              <a:lnSpc>
                <a:spcPct val="130000"/>
              </a:lnSpc>
            </a:pPr>
            <a:r>
              <a:rPr lang="en-US" sz="1073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Part of "Our Community of Love &amp; Mutuality" initiative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0834" y="5535816"/>
            <a:ext cx="119279" cy="136319"/>
          </a:xfrm>
          <a:custGeom>
            <a:avLst/>
            <a:gdLst/>
            <a:ahLst/>
            <a:cxnLst/>
            <a:rect l="l" t="t" r="r" b="b"/>
            <a:pathLst>
              <a:path w="119279" h="136319">
                <a:moveTo>
                  <a:pt x="115764" y="18664"/>
                </a:moveTo>
                <a:cubicBezTo>
                  <a:pt x="119572" y="21433"/>
                  <a:pt x="120424" y="26758"/>
                  <a:pt x="117655" y="30565"/>
                </a:cubicBezTo>
                <a:lnTo>
                  <a:pt x="49495" y="124284"/>
                </a:lnTo>
                <a:cubicBezTo>
                  <a:pt x="48031" y="126308"/>
                  <a:pt x="45768" y="127559"/>
                  <a:pt x="43265" y="127772"/>
                </a:cubicBezTo>
                <a:cubicBezTo>
                  <a:pt x="40762" y="127985"/>
                  <a:pt x="38340" y="127053"/>
                  <a:pt x="36582" y="125296"/>
                </a:cubicBezTo>
                <a:lnTo>
                  <a:pt x="2503" y="91216"/>
                </a:lnTo>
                <a:cubicBezTo>
                  <a:pt x="-825" y="87888"/>
                  <a:pt x="-825" y="82483"/>
                  <a:pt x="2503" y="79155"/>
                </a:cubicBezTo>
                <a:cubicBezTo>
                  <a:pt x="5831" y="75827"/>
                  <a:pt x="11236" y="75827"/>
                  <a:pt x="14564" y="79155"/>
                </a:cubicBezTo>
                <a:lnTo>
                  <a:pt x="41588" y="106179"/>
                </a:lnTo>
                <a:lnTo>
                  <a:pt x="103890" y="20528"/>
                </a:lnTo>
                <a:cubicBezTo>
                  <a:pt x="106659" y="16720"/>
                  <a:pt x="111984" y="15868"/>
                  <a:pt x="115791" y="1863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6"/>
          <p:cNvSpPr/>
          <p:nvPr/>
        </p:nvSpPr>
        <p:spPr>
          <a:xfrm>
            <a:off x="817912" y="5501736"/>
            <a:ext cx="4873392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Multilingual environment</a:t>
            </a:r>
            <a:pPr>
              <a:lnSpc>
                <a:spcPct val="130000"/>
              </a:lnSpc>
            </a:pPr>
            <a:r>
              <a:rPr lang="en-US" sz="1073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Blessings in different languages decorate public spaces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8638" y="1226868"/>
            <a:ext cx="5657224" cy="3765803"/>
          </a:xfrm>
          <a:custGeom>
            <a:avLst/>
            <a:gdLst/>
            <a:ahLst/>
            <a:cxnLst/>
            <a:rect l="l" t="t" r="r" b="b"/>
            <a:pathLst>
              <a:path w="5657224" h="3765803">
                <a:moveTo>
                  <a:pt x="102242" y="0"/>
                </a:moveTo>
                <a:lnTo>
                  <a:pt x="5554983" y="0"/>
                </a:lnTo>
                <a:cubicBezTo>
                  <a:pt x="5611449" y="0"/>
                  <a:pt x="5657224" y="45775"/>
                  <a:pt x="5657224" y="102242"/>
                </a:cubicBezTo>
                <a:lnTo>
                  <a:pt x="5657224" y="3663561"/>
                </a:lnTo>
                <a:cubicBezTo>
                  <a:pt x="5657224" y="3720028"/>
                  <a:pt x="5611449" y="3765803"/>
                  <a:pt x="5554983" y="3765803"/>
                </a:cubicBezTo>
                <a:lnTo>
                  <a:pt x="102242" y="3765803"/>
                </a:lnTo>
                <a:cubicBezTo>
                  <a:pt x="45775" y="3765803"/>
                  <a:pt x="0" y="3720028"/>
                  <a:pt x="0" y="3663561"/>
                </a:cubicBezTo>
                <a:lnTo>
                  <a:pt x="0" y="102242"/>
                </a:lnTo>
                <a:cubicBezTo>
                  <a:pt x="0" y="45813"/>
                  <a:pt x="45813" y="0"/>
                  <a:pt x="10224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119" dist="3408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15896" y="1465426"/>
            <a:ext cx="230038" cy="204478"/>
          </a:xfrm>
          <a:custGeom>
            <a:avLst/>
            <a:gdLst/>
            <a:ahLst/>
            <a:cxnLst/>
            <a:rect l="l" t="t" r="r" b="b"/>
            <a:pathLst>
              <a:path w="230038" h="204478">
                <a:moveTo>
                  <a:pt x="107391" y="21247"/>
                </a:moveTo>
                <a:lnTo>
                  <a:pt x="60824" y="73005"/>
                </a:lnTo>
                <a:cubicBezTo>
                  <a:pt x="58987" y="75042"/>
                  <a:pt x="59067" y="78197"/>
                  <a:pt x="61024" y="80154"/>
                </a:cubicBezTo>
                <a:cubicBezTo>
                  <a:pt x="73205" y="92335"/>
                  <a:pt x="92974" y="92335"/>
                  <a:pt x="105154" y="80154"/>
                </a:cubicBezTo>
                <a:lnTo>
                  <a:pt x="117854" y="67454"/>
                </a:lnTo>
                <a:cubicBezTo>
                  <a:pt x="119532" y="65776"/>
                  <a:pt x="121648" y="64858"/>
                  <a:pt x="123805" y="64698"/>
                </a:cubicBezTo>
                <a:cubicBezTo>
                  <a:pt x="126521" y="64458"/>
                  <a:pt x="129316" y="65377"/>
                  <a:pt x="131393" y="67454"/>
                </a:cubicBezTo>
                <a:lnTo>
                  <a:pt x="201922" y="137384"/>
                </a:lnTo>
                <a:lnTo>
                  <a:pt x="230038" y="115019"/>
                </a:lnTo>
                <a:lnTo>
                  <a:pt x="230038" y="0"/>
                </a:lnTo>
                <a:lnTo>
                  <a:pt x="185308" y="25560"/>
                </a:lnTo>
                <a:lnTo>
                  <a:pt x="175803" y="19210"/>
                </a:lnTo>
                <a:cubicBezTo>
                  <a:pt x="169493" y="15016"/>
                  <a:pt x="162105" y="12780"/>
                  <a:pt x="154517" y="12780"/>
                </a:cubicBezTo>
                <a:lnTo>
                  <a:pt x="126401" y="12780"/>
                </a:lnTo>
                <a:cubicBezTo>
                  <a:pt x="125962" y="12780"/>
                  <a:pt x="125482" y="12780"/>
                  <a:pt x="125043" y="12820"/>
                </a:cubicBezTo>
                <a:cubicBezTo>
                  <a:pt x="118294" y="13179"/>
                  <a:pt x="111944" y="16214"/>
                  <a:pt x="107391" y="21247"/>
                </a:cubicBezTo>
                <a:close/>
                <a:moveTo>
                  <a:pt x="46567" y="60185"/>
                </a:moveTo>
                <a:lnTo>
                  <a:pt x="89219" y="12780"/>
                </a:lnTo>
                <a:lnTo>
                  <a:pt x="73404" y="12780"/>
                </a:lnTo>
                <a:cubicBezTo>
                  <a:pt x="63220" y="12780"/>
                  <a:pt x="53476" y="16814"/>
                  <a:pt x="46287" y="24002"/>
                </a:cubicBezTo>
                <a:lnTo>
                  <a:pt x="0" y="76679"/>
                </a:lnTo>
                <a:lnTo>
                  <a:pt x="0" y="217258"/>
                </a:lnTo>
                <a:lnTo>
                  <a:pt x="57509" y="162943"/>
                </a:lnTo>
                <a:lnTo>
                  <a:pt x="62462" y="167057"/>
                </a:lnTo>
                <a:cubicBezTo>
                  <a:pt x="71647" y="174725"/>
                  <a:pt x="83229" y="178918"/>
                  <a:pt x="95170" y="178918"/>
                </a:cubicBezTo>
                <a:lnTo>
                  <a:pt x="101440" y="178918"/>
                </a:lnTo>
                <a:lnTo>
                  <a:pt x="98645" y="176123"/>
                </a:lnTo>
                <a:cubicBezTo>
                  <a:pt x="94891" y="172369"/>
                  <a:pt x="94891" y="166298"/>
                  <a:pt x="98645" y="162584"/>
                </a:cubicBezTo>
                <a:cubicBezTo>
                  <a:pt x="102399" y="158870"/>
                  <a:pt x="108469" y="158830"/>
                  <a:pt x="112183" y="162584"/>
                </a:cubicBezTo>
                <a:lnTo>
                  <a:pt x="128558" y="178958"/>
                </a:lnTo>
                <a:lnTo>
                  <a:pt x="132152" y="178958"/>
                </a:lnTo>
                <a:cubicBezTo>
                  <a:pt x="139780" y="178958"/>
                  <a:pt x="147248" y="177241"/>
                  <a:pt x="154037" y="174046"/>
                </a:cubicBezTo>
                <a:lnTo>
                  <a:pt x="143374" y="163343"/>
                </a:lnTo>
                <a:cubicBezTo>
                  <a:pt x="139620" y="159589"/>
                  <a:pt x="139620" y="153518"/>
                  <a:pt x="143374" y="149804"/>
                </a:cubicBezTo>
                <a:cubicBezTo>
                  <a:pt x="147128" y="146090"/>
                  <a:pt x="153199" y="146050"/>
                  <a:pt x="156913" y="149804"/>
                </a:cubicBezTo>
                <a:lnTo>
                  <a:pt x="169693" y="162584"/>
                </a:lnTo>
                <a:lnTo>
                  <a:pt x="176682" y="155595"/>
                </a:lnTo>
                <a:cubicBezTo>
                  <a:pt x="180236" y="152041"/>
                  <a:pt x="181275" y="146889"/>
                  <a:pt x="179717" y="142376"/>
                </a:cubicBezTo>
                <a:lnTo>
                  <a:pt x="124644" y="87742"/>
                </a:lnTo>
                <a:lnTo>
                  <a:pt x="118693" y="93692"/>
                </a:lnTo>
                <a:cubicBezTo>
                  <a:pt x="99004" y="113381"/>
                  <a:pt x="67134" y="113381"/>
                  <a:pt x="47445" y="93692"/>
                </a:cubicBezTo>
                <a:cubicBezTo>
                  <a:pt x="38260" y="84507"/>
                  <a:pt x="37900" y="69770"/>
                  <a:pt x="46567" y="60145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1" name="Text 19"/>
          <p:cNvSpPr/>
          <p:nvPr/>
        </p:nvSpPr>
        <p:spPr>
          <a:xfrm>
            <a:off x="6658714" y="1431346"/>
            <a:ext cx="5094910" cy="27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Core Activities &amp; Impact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03116" y="1908461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170398" y="0"/>
                </a:moveTo>
                <a:lnTo>
                  <a:pt x="170398" y="0"/>
                </a:lnTo>
                <a:cubicBezTo>
                  <a:pt x="264507" y="0"/>
                  <a:pt x="340797" y="76290"/>
                  <a:pt x="340797" y="170398"/>
                </a:cubicBezTo>
                <a:lnTo>
                  <a:pt x="340797" y="170398"/>
                </a:lnTo>
                <a:cubicBezTo>
                  <a:pt x="340797" y="264507"/>
                  <a:pt x="264507" y="340797"/>
                  <a:pt x="170398" y="340797"/>
                </a:cubicBezTo>
                <a:lnTo>
                  <a:pt x="170398" y="340797"/>
                </a:lnTo>
                <a:cubicBezTo>
                  <a:pt x="76290" y="340797"/>
                  <a:pt x="0" y="264507"/>
                  <a:pt x="0" y="170398"/>
                </a:cubicBezTo>
                <a:lnTo>
                  <a:pt x="0" y="170398"/>
                </a:lnTo>
                <a:cubicBezTo>
                  <a:pt x="0" y="76290"/>
                  <a:pt x="76290" y="0"/>
                  <a:pt x="170398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549153" y="1959581"/>
            <a:ext cx="127799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80232" y="1874382"/>
            <a:ext cx="4583715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Cultural Exhibitions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80232" y="2147019"/>
            <a:ext cx="4575195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Showcasing South Asian immigration history, traditions, and cultural heritage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03116" y="2521895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170398" y="0"/>
                </a:moveTo>
                <a:lnTo>
                  <a:pt x="170398" y="0"/>
                </a:lnTo>
                <a:cubicBezTo>
                  <a:pt x="264507" y="0"/>
                  <a:pt x="340797" y="76290"/>
                  <a:pt x="340797" y="170398"/>
                </a:cubicBezTo>
                <a:lnTo>
                  <a:pt x="340797" y="170398"/>
                </a:lnTo>
                <a:cubicBezTo>
                  <a:pt x="340797" y="264507"/>
                  <a:pt x="264507" y="340797"/>
                  <a:pt x="170398" y="340797"/>
                </a:cubicBezTo>
                <a:lnTo>
                  <a:pt x="170398" y="340797"/>
                </a:lnTo>
                <a:cubicBezTo>
                  <a:pt x="76290" y="340797"/>
                  <a:pt x="0" y="264507"/>
                  <a:pt x="0" y="170398"/>
                </a:cubicBezTo>
                <a:lnTo>
                  <a:pt x="0" y="170398"/>
                </a:lnTo>
                <a:cubicBezTo>
                  <a:pt x="0" y="76290"/>
                  <a:pt x="76290" y="0"/>
                  <a:pt x="170398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534376" y="2573015"/>
            <a:ext cx="15335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80232" y="2487816"/>
            <a:ext cx="4847832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Guided Community Tours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80232" y="2760453"/>
            <a:ext cx="4839312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Leading visitors through the neighborhood to experience authentic South Asian culture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03116" y="3339807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170398" y="0"/>
                </a:moveTo>
                <a:lnTo>
                  <a:pt x="170398" y="0"/>
                </a:lnTo>
                <a:cubicBezTo>
                  <a:pt x="264507" y="0"/>
                  <a:pt x="340797" y="76290"/>
                  <a:pt x="340797" y="170398"/>
                </a:cubicBezTo>
                <a:lnTo>
                  <a:pt x="340797" y="170398"/>
                </a:lnTo>
                <a:cubicBezTo>
                  <a:pt x="340797" y="264507"/>
                  <a:pt x="264507" y="340797"/>
                  <a:pt x="170398" y="340797"/>
                </a:cubicBezTo>
                <a:lnTo>
                  <a:pt x="170398" y="340797"/>
                </a:lnTo>
                <a:cubicBezTo>
                  <a:pt x="76290" y="340797"/>
                  <a:pt x="0" y="264507"/>
                  <a:pt x="0" y="170398"/>
                </a:cubicBezTo>
                <a:lnTo>
                  <a:pt x="0" y="170398"/>
                </a:lnTo>
                <a:cubicBezTo>
                  <a:pt x="0" y="76290"/>
                  <a:pt x="76290" y="0"/>
                  <a:pt x="170398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532379" y="3390927"/>
            <a:ext cx="16187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80232" y="3305727"/>
            <a:ext cx="4728553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Cultural Workshops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80232" y="3578365"/>
            <a:ext cx="4720034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sessions teaching Arabic greetings, Halal food culture, and traditions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03116" y="3953241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170398" y="0"/>
                </a:moveTo>
                <a:lnTo>
                  <a:pt x="170398" y="0"/>
                </a:lnTo>
                <a:cubicBezTo>
                  <a:pt x="264507" y="0"/>
                  <a:pt x="340797" y="76290"/>
                  <a:pt x="340797" y="170398"/>
                </a:cubicBezTo>
                <a:lnTo>
                  <a:pt x="340797" y="170398"/>
                </a:lnTo>
                <a:cubicBezTo>
                  <a:pt x="340797" y="264507"/>
                  <a:pt x="264507" y="340797"/>
                  <a:pt x="170398" y="340797"/>
                </a:cubicBezTo>
                <a:lnTo>
                  <a:pt x="170398" y="340797"/>
                </a:lnTo>
                <a:cubicBezTo>
                  <a:pt x="76290" y="340797"/>
                  <a:pt x="0" y="264507"/>
                  <a:pt x="0" y="170398"/>
                </a:cubicBezTo>
                <a:lnTo>
                  <a:pt x="0" y="170398"/>
                </a:lnTo>
                <a:cubicBezTo>
                  <a:pt x="0" y="76290"/>
                  <a:pt x="76290" y="0"/>
                  <a:pt x="170398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534509" y="4004361"/>
            <a:ext cx="15335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80232" y="3919161"/>
            <a:ext cx="4064000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Music &amp; Arts Events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80232" y="4191799"/>
            <a:ext cx="4055480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Celebrating diversity through performances and creative expression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5678" y="5164667"/>
            <a:ext cx="5640184" cy="1431346"/>
          </a:xfrm>
          <a:custGeom>
            <a:avLst/>
            <a:gdLst/>
            <a:ahLst/>
            <a:cxnLst/>
            <a:rect l="l" t="t" r="r" b="b"/>
            <a:pathLst>
              <a:path w="5640184" h="1431346">
                <a:moveTo>
                  <a:pt x="34080" y="0"/>
                </a:moveTo>
                <a:lnTo>
                  <a:pt x="5537943" y="0"/>
                </a:lnTo>
                <a:cubicBezTo>
                  <a:pt x="5594410" y="0"/>
                  <a:pt x="5640184" y="45775"/>
                  <a:pt x="5640184" y="102241"/>
                </a:cubicBezTo>
                <a:lnTo>
                  <a:pt x="5640184" y="1329105"/>
                </a:lnTo>
                <a:cubicBezTo>
                  <a:pt x="5640184" y="1385571"/>
                  <a:pt x="5594410" y="1431346"/>
                  <a:pt x="5537943" y="1431346"/>
                </a:cubicBezTo>
                <a:lnTo>
                  <a:pt x="34080" y="1431346"/>
                </a:lnTo>
                <a:cubicBezTo>
                  <a:pt x="15258" y="1431346"/>
                  <a:pt x="0" y="1416088"/>
                  <a:pt x="0" y="139726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C76B5F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215678" y="5164667"/>
            <a:ext cx="34080" cy="1431346"/>
          </a:xfrm>
          <a:custGeom>
            <a:avLst/>
            <a:gdLst/>
            <a:ahLst/>
            <a:cxnLst/>
            <a:rect l="l" t="t" r="r" b="b"/>
            <a:pathLst>
              <a:path w="34080" h="1431346">
                <a:moveTo>
                  <a:pt x="34080" y="0"/>
                </a:moveTo>
                <a:lnTo>
                  <a:pt x="34080" y="0"/>
                </a:lnTo>
                <a:lnTo>
                  <a:pt x="34080" y="1431346"/>
                </a:lnTo>
                <a:lnTo>
                  <a:pt x="34080" y="1431346"/>
                </a:lnTo>
                <a:cubicBezTo>
                  <a:pt x="15258" y="1431346"/>
                  <a:pt x="0" y="1416088"/>
                  <a:pt x="0" y="139726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0" name="Shape 38"/>
          <p:cNvSpPr/>
          <p:nvPr/>
        </p:nvSpPr>
        <p:spPr>
          <a:xfrm>
            <a:off x="6454236" y="5352105"/>
            <a:ext cx="153358" cy="204478"/>
          </a:xfrm>
          <a:custGeom>
            <a:avLst/>
            <a:gdLst/>
            <a:ahLst/>
            <a:cxnLst/>
            <a:rect l="l" t="t" r="r" b="b"/>
            <a:pathLst>
              <a:path w="153358" h="204478">
                <a:moveTo>
                  <a:pt x="116976" y="153358"/>
                </a:moveTo>
                <a:cubicBezTo>
                  <a:pt x="119891" y="144453"/>
                  <a:pt x="125722" y="136385"/>
                  <a:pt x="132312" y="129436"/>
                </a:cubicBezTo>
                <a:cubicBezTo>
                  <a:pt x="145371" y="115698"/>
                  <a:pt x="153358" y="97127"/>
                  <a:pt x="153358" y="76679"/>
                </a:cubicBezTo>
                <a:cubicBezTo>
                  <a:pt x="153358" y="34346"/>
                  <a:pt x="119013" y="0"/>
                  <a:pt x="76679" y="0"/>
                </a:cubicBezTo>
                <a:cubicBezTo>
                  <a:pt x="34346" y="0"/>
                  <a:pt x="0" y="34346"/>
                  <a:pt x="0" y="76679"/>
                </a:cubicBezTo>
                <a:cubicBezTo>
                  <a:pt x="0" y="97127"/>
                  <a:pt x="7987" y="115698"/>
                  <a:pt x="21047" y="129436"/>
                </a:cubicBezTo>
                <a:cubicBezTo>
                  <a:pt x="27636" y="136385"/>
                  <a:pt x="33507" y="144453"/>
                  <a:pt x="36383" y="153358"/>
                </a:cubicBezTo>
                <a:lnTo>
                  <a:pt x="116936" y="153358"/>
                </a:lnTo>
                <a:close/>
                <a:moveTo>
                  <a:pt x="115019" y="172528"/>
                </a:moveTo>
                <a:lnTo>
                  <a:pt x="38340" y="172528"/>
                </a:lnTo>
                <a:lnTo>
                  <a:pt x="38340" y="178918"/>
                </a:lnTo>
                <a:cubicBezTo>
                  <a:pt x="38340" y="196570"/>
                  <a:pt x="52637" y="210868"/>
                  <a:pt x="70289" y="210868"/>
                </a:cubicBezTo>
                <a:lnTo>
                  <a:pt x="83069" y="210868"/>
                </a:lnTo>
                <a:cubicBezTo>
                  <a:pt x="100721" y="210868"/>
                  <a:pt x="115019" y="196570"/>
                  <a:pt x="115019" y="178918"/>
                </a:cubicBezTo>
                <a:lnTo>
                  <a:pt x="115019" y="172528"/>
                </a:lnTo>
                <a:close/>
                <a:moveTo>
                  <a:pt x="73484" y="44730"/>
                </a:moveTo>
                <a:cubicBezTo>
                  <a:pt x="57589" y="44730"/>
                  <a:pt x="44730" y="57589"/>
                  <a:pt x="44730" y="73484"/>
                </a:cubicBezTo>
                <a:cubicBezTo>
                  <a:pt x="44730" y="78796"/>
                  <a:pt x="40456" y="83069"/>
                  <a:pt x="35145" y="83069"/>
                </a:cubicBezTo>
                <a:cubicBezTo>
                  <a:pt x="29833" y="83069"/>
                  <a:pt x="25560" y="78796"/>
                  <a:pt x="25560" y="73484"/>
                </a:cubicBezTo>
                <a:cubicBezTo>
                  <a:pt x="25560" y="47006"/>
                  <a:pt x="47006" y="25560"/>
                  <a:pt x="73484" y="25560"/>
                </a:cubicBezTo>
                <a:cubicBezTo>
                  <a:pt x="78796" y="25560"/>
                  <a:pt x="83069" y="29833"/>
                  <a:pt x="83069" y="35145"/>
                </a:cubicBezTo>
                <a:cubicBezTo>
                  <a:pt x="83069" y="40456"/>
                  <a:pt x="78796" y="44730"/>
                  <a:pt x="73484" y="4473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1" name="Text 39"/>
          <p:cNvSpPr/>
          <p:nvPr/>
        </p:nvSpPr>
        <p:spPr>
          <a:xfrm>
            <a:off x="6760953" y="5335065"/>
            <a:ext cx="3050130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2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KYK Foundation's Digital Continuation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03116" y="5675862"/>
            <a:ext cx="5359027" cy="749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Kung Yung Koon operates physically, </a:t>
            </a:r>
            <a:pPr>
              <a:lnSpc>
                <a:spcPct val="140000"/>
              </a:lnSpc>
            </a:pPr>
            <a:r>
              <a:rPr lang="en-US" sz="1208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KYK Foundation extends this mission digitally</a:t>
            </a:r>
            <a:pPr>
              <a:lnSpc>
                <a:spcPct val="140000"/>
              </a:lnSpc>
            </a:pPr>
            <a:r>
              <a:rPr lang="en-US" sz="1208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reaching more families, providing 24/7 resources, and creating a scalable platform for community integration across Hong Kong.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76B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laotiantimes.com/96edc5966388d334dfa3d6b48c079975bf8579d8.jpe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C76B5F"/>
              </a:gs>
              <a:gs pos="50000">
                <a:srgbClr val="C76B5F">
                  <a:alpha val="95000"/>
                </a:srgbClr>
              </a:gs>
              <a:gs pos="100000">
                <a:srgbClr val="C76B5F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610916"/>
            <a:ext cx="1866900" cy="504825"/>
          </a:xfrm>
          <a:custGeom>
            <a:avLst/>
            <a:gdLst/>
            <a:ahLst/>
            <a:cxnLst/>
            <a:rect l="l" t="t" r="r" b="b"/>
            <a:pathLst>
              <a:path w="1866900" h="504825">
                <a:moveTo>
                  <a:pt x="252413" y="0"/>
                </a:moveTo>
                <a:lnTo>
                  <a:pt x="1614488" y="0"/>
                </a:lnTo>
                <a:cubicBezTo>
                  <a:pt x="1753798" y="0"/>
                  <a:pt x="1866900" y="113102"/>
                  <a:pt x="1866900" y="252413"/>
                </a:cubicBezTo>
                <a:lnTo>
                  <a:pt x="1866900" y="252413"/>
                </a:lnTo>
                <a:cubicBezTo>
                  <a:pt x="1866900" y="391723"/>
                  <a:pt x="1753798" y="504825"/>
                  <a:pt x="161448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F8F5F2">
              <a:alpha val="20000"/>
            </a:srgbClr>
          </a:solidFill>
          <a:ln w="12700">
            <a:solidFill>
              <a:srgbClr val="F8F5F2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9125" y="172997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25303"/>
            <a:ext cx="48196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Understanding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4460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787503"/>
            <a:ext cx="461962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Barriers to HK-Pakistani Integration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spc="10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THE NUMBERS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Pakistani Community in Hong Kong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143000"/>
            <a:ext cx="7643813" cy="2317750"/>
          </a:xfrm>
          <a:custGeom>
            <a:avLst/>
            <a:gdLst/>
            <a:ahLst/>
            <a:cxnLst/>
            <a:rect l="l" t="t" r="r" b="b"/>
            <a:pathLst>
              <a:path w="7643813" h="2317750">
                <a:moveTo>
                  <a:pt x="95260" y="0"/>
                </a:moveTo>
                <a:lnTo>
                  <a:pt x="7548553" y="0"/>
                </a:lnTo>
                <a:cubicBezTo>
                  <a:pt x="7601163" y="0"/>
                  <a:pt x="7643813" y="42649"/>
                  <a:pt x="7643813" y="95260"/>
                </a:cubicBezTo>
                <a:lnTo>
                  <a:pt x="7643813" y="2222490"/>
                </a:lnTo>
                <a:cubicBezTo>
                  <a:pt x="7643813" y="2275101"/>
                  <a:pt x="7601163" y="2317750"/>
                  <a:pt x="7548553" y="2317750"/>
                </a:cubicBezTo>
                <a:lnTo>
                  <a:pt x="95260" y="2317750"/>
                </a:lnTo>
                <a:cubicBezTo>
                  <a:pt x="42649" y="2317750"/>
                  <a:pt x="0" y="2275101"/>
                  <a:pt x="0" y="2222490"/>
                </a:cubicBezTo>
                <a:lnTo>
                  <a:pt x="0" y="95260"/>
                </a:lnTo>
                <a:cubicBezTo>
                  <a:pt x="0" y="42649"/>
                  <a:pt x="42649" y="0"/>
                  <a:pt x="952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08000" y="1333500"/>
            <a:ext cx="7358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Community Overview (2021 Census)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746250"/>
            <a:ext cx="2333625" cy="952500"/>
          </a:xfrm>
          <a:custGeom>
            <a:avLst/>
            <a:gdLst/>
            <a:ahLst/>
            <a:cxnLst/>
            <a:rect l="l" t="t" r="r" b="b"/>
            <a:pathLst>
              <a:path w="2333625" h="952500">
                <a:moveTo>
                  <a:pt x="63503" y="0"/>
                </a:moveTo>
                <a:lnTo>
                  <a:pt x="2270122" y="0"/>
                </a:lnTo>
                <a:cubicBezTo>
                  <a:pt x="2305194" y="0"/>
                  <a:pt x="2333625" y="28431"/>
                  <a:pt x="2333625" y="63503"/>
                </a:cubicBezTo>
                <a:lnTo>
                  <a:pt x="2333625" y="888997"/>
                </a:lnTo>
                <a:cubicBezTo>
                  <a:pt x="2333625" y="924069"/>
                  <a:pt x="2305194" y="952500"/>
                  <a:pt x="2270122" y="952500"/>
                </a:cubicBezTo>
                <a:lnTo>
                  <a:pt x="63503" y="952500"/>
                </a:lnTo>
                <a:cubicBezTo>
                  <a:pt x="28431" y="952500"/>
                  <a:pt x="0" y="924069"/>
                  <a:pt x="0" y="888997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71500" y="1905000"/>
            <a:ext cx="2206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24,385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35000" y="2349500"/>
            <a:ext cx="207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Pakistanis in HK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70361" y="1746250"/>
            <a:ext cx="2333625" cy="952500"/>
          </a:xfrm>
          <a:custGeom>
            <a:avLst/>
            <a:gdLst/>
            <a:ahLst/>
            <a:cxnLst/>
            <a:rect l="l" t="t" r="r" b="b"/>
            <a:pathLst>
              <a:path w="2333625" h="952500">
                <a:moveTo>
                  <a:pt x="63503" y="0"/>
                </a:moveTo>
                <a:lnTo>
                  <a:pt x="2270122" y="0"/>
                </a:lnTo>
                <a:cubicBezTo>
                  <a:pt x="2305194" y="0"/>
                  <a:pt x="2333625" y="28431"/>
                  <a:pt x="2333625" y="63503"/>
                </a:cubicBezTo>
                <a:lnTo>
                  <a:pt x="2333625" y="888997"/>
                </a:lnTo>
                <a:cubicBezTo>
                  <a:pt x="2333625" y="924069"/>
                  <a:pt x="2305194" y="952500"/>
                  <a:pt x="2270122" y="952500"/>
                </a:cubicBezTo>
                <a:lnTo>
                  <a:pt x="63503" y="952500"/>
                </a:lnTo>
                <a:cubicBezTo>
                  <a:pt x="28431" y="952500"/>
                  <a:pt x="0" y="924069"/>
                  <a:pt x="0" y="888997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C76B5F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033861" y="1905000"/>
            <a:ext cx="2206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C76B5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22.6%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97361" y="2349500"/>
            <a:ext cx="207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 South Asian population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32723" y="1746250"/>
            <a:ext cx="2333625" cy="952500"/>
          </a:xfrm>
          <a:custGeom>
            <a:avLst/>
            <a:gdLst/>
            <a:ahLst/>
            <a:cxnLst/>
            <a:rect l="l" t="t" r="r" b="b"/>
            <a:pathLst>
              <a:path w="2333625" h="952500">
                <a:moveTo>
                  <a:pt x="63503" y="0"/>
                </a:moveTo>
                <a:lnTo>
                  <a:pt x="2270122" y="0"/>
                </a:lnTo>
                <a:cubicBezTo>
                  <a:pt x="2305194" y="0"/>
                  <a:pt x="2333625" y="28431"/>
                  <a:pt x="2333625" y="63503"/>
                </a:cubicBezTo>
                <a:lnTo>
                  <a:pt x="2333625" y="888997"/>
                </a:lnTo>
                <a:cubicBezTo>
                  <a:pt x="2333625" y="924069"/>
                  <a:pt x="2305194" y="952500"/>
                  <a:pt x="2270122" y="952500"/>
                </a:cubicBezTo>
                <a:lnTo>
                  <a:pt x="63503" y="952500"/>
                </a:lnTo>
                <a:cubicBezTo>
                  <a:pt x="28431" y="952500"/>
                  <a:pt x="0" y="924069"/>
                  <a:pt x="0" y="888997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496223" y="1905000"/>
            <a:ext cx="2206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30+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59723" y="2349500"/>
            <a:ext cx="207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Years many families lived here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8000" y="2857500"/>
            <a:ext cx="732631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Pakistani community is one of Hong Kong's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longest-established ethnic minority groups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with many families having lived here for generations since the British colonial era. They are not new arrivals but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2E40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integral part of Hong Kong's multicultural fabric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17500" y="3619500"/>
            <a:ext cx="7643813" cy="1762125"/>
          </a:xfrm>
          <a:custGeom>
            <a:avLst/>
            <a:gdLst/>
            <a:ahLst/>
            <a:cxnLst/>
            <a:rect l="l" t="t" r="r" b="b"/>
            <a:pathLst>
              <a:path w="7643813" h="1762125">
                <a:moveTo>
                  <a:pt x="95243" y="0"/>
                </a:moveTo>
                <a:lnTo>
                  <a:pt x="7548570" y="0"/>
                </a:lnTo>
                <a:cubicBezTo>
                  <a:pt x="7601136" y="0"/>
                  <a:pt x="7643812" y="42677"/>
                  <a:pt x="7643812" y="95243"/>
                </a:cubicBezTo>
                <a:lnTo>
                  <a:pt x="7643813" y="1666882"/>
                </a:lnTo>
                <a:cubicBezTo>
                  <a:pt x="7643812" y="1719483"/>
                  <a:pt x="7601171" y="1762125"/>
                  <a:pt x="7548570" y="1762125"/>
                </a:cubicBezTo>
                <a:lnTo>
                  <a:pt x="95243" y="1762125"/>
                </a:lnTo>
                <a:cubicBezTo>
                  <a:pt x="42642" y="1762125"/>
                  <a:pt x="0" y="1719483"/>
                  <a:pt x="0" y="1666882"/>
                </a:cubicBezTo>
                <a:lnTo>
                  <a:pt x="0" y="95243"/>
                </a:lnTo>
                <a:cubicBezTo>
                  <a:pt x="0" y="42677"/>
                  <a:pt x="42677" y="0"/>
                  <a:pt x="95243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508000" y="3841750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78594" y="14883"/>
                </a:moveTo>
                <a:cubicBezTo>
                  <a:pt x="178594" y="11441"/>
                  <a:pt x="176826" y="8248"/>
                  <a:pt x="173881" y="6449"/>
                </a:cubicBezTo>
                <a:cubicBezTo>
                  <a:pt x="170935" y="4651"/>
                  <a:pt x="167308" y="4465"/>
                  <a:pt x="164238" y="6015"/>
                </a:cubicBezTo>
                <a:lnTo>
                  <a:pt x="128209" y="24030"/>
                </a:lnTo>
                <a:lnTo>
                  <a:pt x="72585" y="5457"/>
                </a:lnTo>
                <a:cubicBezTo>
                  <a:pt x="70073" y="4620"/>
                  <a:pt x="67376" y="4806"/>
                  <a:pt x="65019" y="5984"/>
                </a:cubicBezTo>
                <a:lnTo>
                  <a:pt x="25332" y="25828"/>
                </a:lnTo>
                <a:cubicBezTo>
                  <a:pt x="21952" y="27533"/>
                  <a:pt x="19844" y="30975"/>
                  <a:pt x="19844" y="34727"/>
                </a:cubicBezTo>
                <a:lnTo>
                  <a:pt x="19844" y="143867"/>
                </a:lnTo>
                <a:cubicBezTo>
                  <a:pt x="19844" y="147309"/>
                  <a:pt x="21611" y="150502"/>
                  <a:pt x="24557" y="152301"/>
                </a:cubicBezTo>
                <a:cubicBezTo>
                  <a:pt x="27502" y="154099"/>
                  <a:pt x="31130" y="154285"/>
                  <a:pt x="34199" y="152735"/>
                </a:cubicBezTo>
                <a:lnTo>
                  <a:pt x="70197" y="134720"/>
                </a:lnTo>
                <a:lnTo>
                  <a:pt x="123930" y="152642"/>
                </a:lnTo>
                <a:cubicBezTo>
                  <a:pt x="122597" y="150657"/>
                  <a:pt x="121295" y="148580"/>
                  <a:pt x="120024" y="146472"/>
                </a:cubicBezTo>
                <a:cubicBezTo>
                  <a:pt x="116613" y="140798"/>
                  <a:pt x="113233" y="134286"/>
                  <a:pt x="110722" y="127310"/>
                </a:cubicBezTo>
                <a:lnTo>
                  <a:pt x="79344" y="116861"/>
                </a:lnTo>
                <a:lnTo>
                  <a:pt x="79344" y="28649"/>
                </a:lnTo>
                <a:lnTo>
                  <a:pt x="119031" y="41889"/>
                </a:lnTo>
                <a:lnTo>
                  <a:pt x="119031" y="72678"/>
                </a:lnTo>
                <a:cubicBezTo>
                  <a:pt x="128643" y="61578"/>
                  <a:pt x="142906" y="54570"/>
                  <a:pt x="158719" y="54570"/>
                </a:cubicBezTo>
                <a:cubicBezTo>
                  <a:pt x="165726" y="54570"/>
                  <a:pt x="172424" y="55935"/>
                  <a:pt x="178563" y="58446"/>
                </a:cubicBezTo>
                <a:lnTo>
                  <a:pt x="178594" y="14883"/>
                </a:lnTo>
                <a:close/>
                <a:moveTo>
                  <a:pt x="158750" y="69453"/>
                </a:moveTo>
                <a:cubicBezTo>
                  <a:pt x="138193" y="69453"/>
                  <a:pt x="121543" y="85824"/>
                  <a:pt x="121543" y="106009"/>
                </a:cubicBezTo>
                <a:cubicBezTo>
                  <a:pt x="121543" y="127372"/>
                  <a:pt x="141418" y="152642"/>
                  <a:pt x="152115" y="164703"/>
                </a:cubicBezTo>
                <a:cubicBezTo>
                  <a:pt x="155711" y="168734"/>
                  <a:pt x="161820" y="168734"/>
                  <a:pt x="165416" y="164703"/>
                </a:cubicBezTo>
                <a:cubicBezTo>
                  <a:pt x="176113" y="152642"/>
                  <a:pt x="195988" y="127372"/>
                  <a:pt x="195988" y="106009"/>
                </a:cubicBezTo>
                <a:cubicBezTo>
                  <a:pt x="195988" y="85824"/>
                  <a:pt x="179338" y="69453"/>
                  <a:pt x="158781" y="69453"/>
                </a:cubicBezTo>
                <a:close/>
                <a:moveTo>
                  <a:pt x="146348" y="106660"/>
                </a:moveTo>
                <a:cubicBezTo>
                  <a:pt x="146348" y="99815"/>
                  <a:pt x="151905" y="94258"/>
                  <a:pt x="158750" y="94258"/>
                </a:cubicBezTo>
                <a:cubicBezTo>
                  <a:pt x="165595" y="94258"/>
                  <a:pt x="171152" y="99815"/>
                  <a:pt x="171152" y="106660"/>
                </a:cubicBezTo>
                <a:cubicBezTo>
                  <a:pt x="171152" y="113505"/>
                  <a:pt x="165595" y="119062"/>
                  <a:pt x="158750" y="119062"/>
                </a:cubicBezTo>
                <a:cubicBezTo>
                  <a:pt x="151905" y="119062"/>
                  <a:pt x="146348" y="113505"/>
                  <a:pt x="146348" y="10666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6"/>
          <p:cNvSpPr/>
          <p:nvPr/>
        </p:nvSpPr>
        <p:spPr>
          <a:xfrm>
            <a:off x="706438" y="3810000"/>
            <a:ext cx="7143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Geographic Distribution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8000" y="4159250"/>
            <a:ext cx="7326313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 communities are concentrated in districts with more affordable housing and historical employment opportunities: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4492625"/>
            <a:ext cx="2333625" cy="698500"/>
          </a:xfrm>
          <a:custGeom>
            <a:avLst/>
            <a:gdLst/>
            <a:ahLst/>
            <a:cxnLst/>
            <a:rect l="l" t="t" r="r" b="b"/>
            <a:pathLst>
              <a:path w="2333625" h="698500">
                <a:moveTo>
                  <a:pt x="63501" y="0"/>
                </a:moveTo>
                <a:lnTo>
                  <a:pt x="2270124" y="0"/>
                </a:lnTo>
                <a:cubicBezTo>
                  <a:pt x="2305195" y="0"/>
                  <a:pt x="2333625" y="28430"/>
                  <a:pt x="2333625" y="63501"/>
                </a:cubicBezTo>
                <a:lnTo>
                  <a:pt x="2333625" y="634999"/>
                </a:lnTo>
                <a:cubicBezTo>
                  <a:pt x="2333625" y="670070"/>
                  <a:pt x="2305195" y="698500"/>
                  <a:pt x="227012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87375" y="4619625"/>
            <a:ext cx="2174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Yuen Long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7219" y="4905375"/>
            <a:ext cx="2135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Territories West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970361" y="4492625"/>
            <a:ext cx="2333625" cy="698500"/>
          </a:xfrm>
          <a:custGeom>
            <a:avLst/>
            <a:gdLst/>
            <a:ahLst/>
            <a:cxnLst/>
            <a:rect l="l" t="t" r="r" b="b"/>
            <a:pathLst>
              <a:path w="2333625" h="698500">
                <a:moveTo>
                  <a:pt x="63501" y="0"/>
                </a:moveTo>
                <a:lnTo>
                  <a:pt x="2270124" y="0"/>
                </a:lnTo>
                <a:cubicBezTo>
                  <a:pt x="2305195" y="0"/>
                  <a:pt x="2333625" y="28430"/>
                  <a:pt x="2333625" y="63501"/>
                </a:cubicBezTo>
                <a:lnTo>
                  <a:pt x="2333625" y="634999"/>
                </a:lnTo>
                <a:cubicBezTo>
                  <a:pt x="2333625" y="670070"/>
                  <a:pt x="2305195" y="698500"/>
                  <a:pt x="227012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3049736" y="4619625"/>
            <a:ext cx="2174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Yau-Tsim-Mong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069580" y="4905375"/>
            <a:ext cx="2135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Kowloon Urban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32723" y="4492625"/>
            <a:ext cx="2333625" cy="698500"/>
          </a:xfrm>
          <a:custGeom>
            <a:avLst/>
            <a:gdLst/>
            <a:ahLst/>
            <a:cxnLst/>
            <a:rect l="l" t="t" r="r" b="b"/>
            <a:pathLst>
              <a:path w="2333625" h="698500">
                <a:moveTo>
                  <a:pt x="63501" y="0"/>
                </a:moveTo>
                <a:lnTo>
                  <a:pt x="2270124" y="0"/>
                </a:lnTo>
                <a:cubicBezTo>
                  <a:pt x="2305195" y="0"/>
                  <a:pt x="2333625" y="28430"/>
                  <a:pt x="2333625" y="63501"/>
                </a:cubicBezTo>
                <a:lnTo>
                  <a:pt x="2333625" y="634999"/>
                </a:lnTo>
                <a:cubicBezTo>
                  <a:pt x="2333625" y="670070"/>
                  <a:pt x="2305195" y="698500"/>
                  <a:pt x="227012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F8F5F2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512098" y="4619625"/>
            <a:ext cx="2174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Kwai Tsing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531941" y="4905375"/>
            <a:ext cx="2135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8F5F2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Industrial Heritage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49084" y="1143000"/>
            <a:ext cx="3722688" cy="3325813"/>
          </a:xfrm>
          <a:custGeom>
            <a:avLst/>
            <a:gdLst/>
            <a:ahLst/>
            <a:cxnLst/>
            <a:rect l="l" t="t" r="r" b="b"/>
            <a:pathLst>
              <a:path w="3722688" h="3325813">
                <a:moveTo>
                  <a:pt x="95251" y="0"/>
                </a:moveTo>
                <a:lnTo>
                  <a:pt x="3627436" y="0"/>
                </a:lnTo>
                <a:cubicBezTo>
                  <a:pt x="3680042" y="0"/>
                  <a:pt x="3722688" y="42645"/>
                  <a:pt x="3722688" y="95251"/>
                </a:cubicBezTo>
                <a:lnTo>
                  <a:pt x="3722688" y="3230561"/>
                </a:lnTo>
                <a:cubicBezTo>
                  <a:pt x="3722688" y="3283167"/>
                  <a:pt x="3680042" y="3325813"/>
                  <a:pt x="3627436" y="3325813"/>
                </a:cubicBezTo>
                <a:lnTo>
                  <a:pt x="95251" y="3325813"/>
                </a:lnTo>
                <a:cubicBezTo>
                  <a:pt x="42645" y="3325813"/>
                  <a:pt x="0" y="3283167"/>
                  <a:pt x="0" y="3230561"/>
                </a:cubicBezTo>
                <a:lnTo>
                  <a:pt x="0" y="95251"/>
                </a:lnTo>
                <a:cubicBezTo>
                  <a:pt x="0" y="42645"/>
                  <a:pt x="42645" y="0"/>
                  <a:pt x="952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349506" y="13652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89297" y="19844"/>
                </a:moveTo>
                <a:cubicBezTo>
                  <a:pt x="122163" y="19844"/>
                  <a:pt x="148828" y="46509"/>
                  <a:pt x="148828" y="79375"/>
                </a:cubicBezTo>
                <a:cubicBezTo>
                  <a:pt x="148828" y="112241"/>
                  <a:pt x="122163" y="138906"/>
                  <a:pt x="89297" y="138906"/>
                </a:cubicBezTo>
                <a:cubicBezTo>
                  <a:pt x="69081" y="138906"/>
                  <a:pt x="51191" y="128829"/>
                  <a:pt x="40432" y="113388"/>
                </a:cubicBezTo>
                <a:cubicBezTo>
                  <a:pt x="37300" y="108893"/>
                  <a:pt x="31099" y="107807"/>
                  <a:pt x="26603" y="110939"/>
                </a:cubicBezTo>
                <a:cubicBezTo>
                  <a:pt x="22107" y="114071"/>
                  <a:pt x="21022" y="120272"/>
                  <a:pt x="24154" y="124768"/>
                </a:cubicBezTo>
                <a:cubicBezTo>
                  <a:pt x="38478" y="145293"/>
                  <a:pt x="62322" y="158750"/>
                  <a:pt x="89297" y="158750"/>
                </a:cubicBezTo>
                <a:cubicBezTo>
                  <a:pt x="133139" y="158750"/>
                  <a:pt x="168672" y="123217"/>
                  <a:pt x="168672" y="79375"/>
                </a:cubicBezTo>
                <a:cubicBezTo>
                  <a:pt x="168672" y="35533"/>
                  <a:pt x="133139" y="0"/>
                  <a:pt x="89297" y="0"/>
                </a:cubicBezTo>
                <a:cubicBezTo>
                  <a:pt x="62725" y="0"/>
                  <a:pt x="39222" y="13053"/>
                  <a:pt x="24805" y="33083"/>
                </a:cubicBezTo>
                <a:lnTo>
                  <a:pt x="24805" y="24805"/>
                </a:lnTo>
                <a:cubicBezTo>
                  <a:pt x="24805" y="19317"/>
                  <a:pt x="20371" y="14883"/>
                  <a:pt x="14883" y="14883"/>
                </a:cubicBezTo>
                <a:cubicBezTo>
                  <a:pt x="9395" y="14883"/>
                  <a:pt x="4961" y="19317"/>
                  <a:pt x="4961" y="24805"/>
                </a:cubicBezTo>
                <a:lnTo>
                  <a:pt x="4961" y="59531"/>
                </a:lnTo>
                <a:cubicBezTo>
                  <a:pt x="4961" y="65019"/>
                  <a:pt x="9395" y="69453"/>
                  <a:pt x="14883" y="69453"/>
                </a:cubicBezTo>
                <a:lnTo>
                  <a:pt x="22510" y="69453"/>
                </a:lnTo>
                <a:cubicBezTo>
                  <a:pt x="22665" y="69453"/>
                  <a:pt x="22820" y="69453"/>
                  <a:pt x="22975" y="69453"/>
                </a:cubicBezTo>
                <a:lnTo>
                  <a:pt x="49640" y="69453"/>
                </a:lnTo>
                <a:cubicBezTo>
                  <a:pt x="55128" y="69453"/>
                  <a:pt x="59562" y="65019"/>
                  <a:pt x="59562" y="59531"/>
                </a:cubicBezTo>
                <a:cubicBezTo>
                  <a:pt x="59562" y="54043"/>
                  <a:pt x="55128" y="49609"/>
                  <a:pt x="49640" y="49609"/>
                </a:cubicBezTo>
                <a:lnTo>
                  <a:pt x="37765" y="49609"/>
                </a:lnTo>
                <a:cubicBezTo>
                  <a:pt x="48028" y="31812"/>
                  <a:pt x="67283" y="19844"/>
                  <a:pt x="89297" y="19844"/>
                </a:cubicBezTo>
                <a:close/>
                <a:moveTo>
                  <a:pt x="96738" y="47129"/>
                </a:moveTo>
                <a:cubicBezTo>
                  <a:pt x="96738" y="43005"/>
                  <a:pt x="93421" y="39688"/>
                  <a:pt x="89297" y="39688"/>
                </a:cubicBezTo>
                <a:cubicBezTo>
                  <a:pt x="85173" y="39688"/>
                  <a:pt x="81855" y="43005"/>
                  <a:pt x="81855" y="47129"/>
                </a:cubicBezTo>
                <a:lnTo>
                  <a:pt x="81855" y="79375"/>
                </a:lnTo>
                <a:cubicBezTo>
                  <a:pt x="81855" y="81359"/>
                  <a:pt x="82631" y="83251"/>
                  <a:pt x="84026" y="84646"/>
                </a:cubicBezTo>
                <a:lnTo>
                  <a:pt x="106350" y="106970"/>
                </a:lnTo>
                <a:cubicBezTo>
                  <a:pt x="109265" y="109885"/>
                  <a:pt x="113978" y="109885"/>
                  <a:pt x="116861" y="106970"/>
                </a:cubicBezTo>
                <a:cubicBezTo>
                  <a:pt x="119745" y="104056"/>
                  <a:pt x="119776" y="99343"/>
                  <a:pt x="116861" y="96459"/>
                </a:cubicBezTo>
                <a:lnTo>
                  <a:pt x="96707" y="76305"/>
                </a:lnTo>
                <a:lnTo>
                  <a:pt x="96707" y="47129"/>
                </a:ln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1" name="Text 29"/>
          <p:cNvSpPr/>
          <p:nvPr/>
        </p:nvSpPr>
        <p:spPr>
          <a:xfrm>
            <a:off x="8538021" y="1333500"/>
            <a:ext cx="322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Historical Context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39584" y="16827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33" name="Text 31"/>
          <p:cNvSpPr/>
          <p:nvPr/>
        </p:nvSpPr>
        <p:spPr>
          <a:xfrm>
            <a:off x="8412262" y="1762125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52334" y="1682750"/>
            <a:ext cx="29924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Industrial Development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Rapid industrial growth in Kwai Chung attracted Pakistani migrants seeking employment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9584" y="2381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36" name="Text 34"/>
          <p:cNvSpPr/>
          <p:nvPr/>
        </p:nvSpPr>
        <p:spPr>
          <a:xfrm>
            <a:off x="8406681" y="2460625"/>
            <a:ext cx="238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52334" y="2381250"/>
            <a:ext cx="299243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Formation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Families settled and established roots, creating tight-knit communities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39584" y="2889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8382372" y="2968625"/>
            <a:ext cx="285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Now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52334" y="2889250"/>
            <a:ext cx="299243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Third Generation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Many young Pakistanis are Hong Kong-born, native Cantonese speakers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64959" y="4625950"/>
            <a:ext cx="3706813" cy="1254125"/>
          </a:xfrm>
          <a:custGeom>
            <a:avLst/>
            <a:gdLst/>
            <a:ahLst/>
            <a:cxnLst/>
            <a:rect l="l" t="t" r="r" b="b"/>
            <a:pathLst>
              <a:path w="3706813" h="1254125">
                <a:moveTo>
                  <a:pt x="31750" y="0"/>
                </a:moveTo>
                <a:lnTo>
                  <a:pt x="3611562" y="0"/>
                </a:lnTo>
                <a:cubicBezTo>
                  <a:pt x="3664167" y="0"/>
                  <a:pt x="3706813" y="42645"/>
                  <a:pt x="3706813" y="95251"/>
                </a:cubicBezTo>
                <a:lnTo>
                  <a:pt x="3706813" y="1158874"/>
                </a:lnTo>
                <a:cubicBezTo>
                  <a:pt x="3706813" y="1211480"/>
                  <a:pt x="3664167" y="1254125"/>
                  <a:pt x="3611562" y="1254125"/>
                </a:cubicBezTo>
                <a:lnTo>
                  <a:pt x="31750" y="1254125"/>
                </a:lnTo>
                <a:cubicBezTo>
                  <a:pt x="14215" y="1254125"/>
                  <a:pt x="0" y="1239910"/>
                  <a:pt x="0" y="1222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76B5F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164959" y="4625950"/>
            <a:ext cx="31750" cy="1254125"/>
          </a:xfrm>
          <a:custGeom>
            <a:avLst/>
            <a:gdLst/>
            <a:ahLst/>
            <a:cxnLst/>
            <a:rect l="l" t="t" r="r" b="b"/>
            <a:pathLst>
              <a:path w="31750" h="1254125">
                <a:moveTo>
                  <a:pt x="31750" y="0"/>
                </a:moveTo>
                <a:lnTo>
                  <a:pt x="31750" y="0"/>
                </a:lnTo>
                <a:lnTo>
                  <a:pt x="31750" y="1254125"/>
                </a:lnTo>
                <a:lnTo>
                  <a:pt x="31750" y="1254125"/>
                </a:lnTo>
                <a:cubicBezTo>
                  <a:pt x="14227" y="1254125"/>
                  <a:pt x="0" y="1239898"/>
                  <a:pt x="0" y="1222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3" name="Shape 41"/>
          <p:cNvSpPr/>
          <p:nvPr/>
        </p:nvSpPr>
        <p:spPr>
          <a:xfrm>
            <a:off x="8359428" y="48243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71438" y="37951"/>
                </a:moveTo>
                <a:cubicBezTo>
                  <a:pt x="75149" y="37951"/>
                  <a:pt x="78135" y="40937"/>
                  <a:pt x="78135" y="44648"/>
                </a:cubicBezTo>
                <a:lnTo>
                  <a:pt x="78135" y="75902"/>
                </a:lnTo>
                <a:cubicBezTo>
                  <a:pt x="78135" y="79614"/>
                  <a:pt x="75149" y="82600"/>
                  <a:pt x="71438" y="82600"/>
                </a:cubicBezTo>
                <a:cubicBezTo>
                  <a:pt x="67726" y="82600"/>
                  <a:pt x="64740" y="79614"/>
                  <a:pt x="64740" y="75902"/>
                </a:cubicBezTo>
                <a:lnTo>
                  <a:pt x="64740" y="44648"/>
                </a:lnTo>
                <a:cubicBezTo>
                  <a:pt x="64740" y="40937"/>
                  <a:pt x="67726" y="37951"/>
                  <a:pt x="71438" y="37951"/>
                </a:cubicBezTo>
                <a:close/>
                <a:moveTo>
                  <a:pt x="63987" y="98227"/>
                </a:moveTo>
                <a:cubicBezTo>
                  <a:pt x="63817" y="95461"/>
                  <a:pt x="65197" y="92830"/>
                  <a:pt x="67567" y="91396"/>
                </a:cubicBezTo>
                <a:cubicBezTo>
                  <a:pt x="69938" y="89962"/>
                  <a:pt x="72909" y="89962"/>
                  <a:pt x="75280" y="91396"/>
                </a:cubicBezTo>
                <a:cubicBezTo>
                  <a:pt x="77651" y="92830"/>
                  <a:pt x="79030" y="95461"/>
                  <a:pt x="78860" y="98227"/>
                </a:cubicBezTo>
                <a:cubicBezTo>
                  <a:pt x="79030" y="100992"/>
                  <a:pt x="77651" y="103623"/>
                  <a:pt x="75280" y="105057"/>
                </a:cubicBezTo>
                <a:cubicBezTo>
                  <a:pt x="72909" y="106492"/>
                  <a:pt x="69938" y="106492"/>
                  <a:pt x="67567" y="105057"/>
                </a:cubicBezTo>
                <a:cubicBezTo>
                  <a:pt x="65197" y="103623"/>
                  <a:pt x="63817" y="100992"/>
                  <a:pt x="63987" y="98227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4" name="Text 42"/>
          <p:cNvSpPr/>
          <p:nvPr/>
        </p:nvSpPr>
        <p:spPr>
          <a:xfrm>
            <a:off x="8522146" y="4784700"/>
            <a:ext cx="326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39584" y="5102200"/>
            <a:ext cx="3436938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is a well-established community seeking greater integration, not new arrivals.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challenges they face are systemic, not due to lack of time in Hong Kong.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49084" y="6038825"/>
            <a:ext cx="3722688" cy="1587500"/>
          </a:xfrm>
          <a:custGeom>
            <a:avLst/>
            <a:gdLst/>
            <a:ahLst/>
            <a:cxnLst/>
            <a:rect l="l" t="t" r="r" b="b"/>
            <a:pathLst>
              <a:path w="3722688" h="1587500">
                <a:moveTo>
                  <a:pt x="95250" y="0"/>
                </a:moveTo>
                <a:lnTo>
                  <a:pt x="3627438" y="0"/>
                </a:lnTo>
                <a:cubicBezTo>
                  <a:pt x="3680007" y="0"/>
                  <a:pt x="3722688" y="42680"/>
                  <a:pt x="3722688" y="95250"/>
                </a:cubicBezTo>
                <a:lnTo>
                  <a:pt x="3722688" y="1492250"/>
                </a:lnTo>
                <a:cubicBezTo>
                  <a:pt x="3722688" y="1544820"/>
                  <a:pt x="3680007" y="1587500"/>
                  <a:pt x="3627438" y="1587500"/>
                </a:cubicBezTo>
                <a:lnTo>
                  <a:pt x="95250" y="1587500"/>
                </a:lnTo>
                <a:cubicBezTo>
                  <a:pt x="42680" y="1587500"/>
                  <a:pt x="0" y="1544820"/>
                  <a:pt x="0" y="149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47" name="Text 45"/>
          <p:cNvSpPr/>
          <p:nvPr/>
        </p:nvSpPr>
        <p:spPr>
          <a:xfrm>
            <a:off x="8307834" y="6197575"/>
            <a:ext cx="3476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Community Strengths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15771" y="654682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9" name="Text 47"/>
          <p:cNvSpPr/>
          <p:nvPr/>
        </p:nvSpPr>
        <p:spPr>
          <a:xfrm>
            <a:off x="8530084" y="6515075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family networks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15771" y="680082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1" name="Text 49"/>
          <p:cNvSpPr/>
          <p:nvPr/>
        </p:nvSpPr>
        <p:spPr>
          <a:xfrm>
            <a:off x="8530084" y="6769075"/>
            <a:ext cx="1135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Multilingual abilities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15771" y="705482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3" name="Text 51"/>
          <p:cNvSpPr/>
          <p:nvPr/>
        </p:nvSpPr>
        <p:spPr>
          <a:xfrm>
            <a:off x="8530084" y="7023075"/>
            <a:ext cx="120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Entrepreneurial spirit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15771" y="730882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5" name="Text 53"/>
          <p:cNvSpPr/>
          <p:nvPr/>
        </p:nvSpPr>
        <p:spPr>
          <a:xfrm>
            <a:off x="8530084" y="7277075"/>
            <a:ext cx="9763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richness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Five Critical Barriers to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what prevents full community participation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5657850" cy="1885950"/>
          </a:xfrm>
          <a:custGeom>
            <a:avLst/>
            <a:gdLst/>
            <a:ahLst/>
            <a:cxnLst/>
            <a:rect l="l" t="t" r="r" b="b"/>
            <a:pathLst>
              <a:path w="5657850" h="1885950">
                <a:moveTo>
                  <a:pt x="38100" y="0"/>
                </a:moveTo>
                <a:lnTo>
                  <a:pt x="5543543" y="0"/>
                </a:lnTo>
                <a:cubicBezTo>
                  <a:pt x="5606673" y="0"/>
                  <a:pt x="5657850" y="51177"/>
                  <a:pt x="5657850" y="114307"/>
                </a:cubicBezTo>
                <a:lnTo>
                  <a:pt x="5657850" y="1771643"/>
                </a:lnTo>
                <a:cubicBezTo>
                  <a:pt x="5657850" y="1834773"/>
                  <a:pt x="5606673" y="1885950"/>
                  <a:pt x="5543543" y="1885950"/>
                </a:cubicBez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1885950"/>
          </a:xfrm>
          <a:custGeom>
            <a:avLst/>
            <a:gdLst/>
            <a:ahLst/>
            <a:cxnLst/>
            <a:rect l="l" t="t" r="r" b="b"/>
            <a:pathLst>
              <a:path w="38100" h="1885950">
                <a:moveTo>
                  <a:pt x="38100" y="0"/>
                </a:moveTo>
                <a:lnTo>
                  <a:pt x="38100" y="0"/>
                </a:lnTo>
                <a:lnTo>
                  <a:pt x="38100" y="1885950"/>
                </a:ln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8" name="Shape 6"/>
          <p:cNvSpPr/>
          <p:nvPr/>
        </p:nvSpPr>
        <p:spPr>
          <a:xfrm>
            <a:off x="654844" y="1619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59531" y="0"/>
                </a:moveTo>
                <a:cubicBezTo>
                  <a:pt x="66117" y="0"/>
                  <a:pt x="71438" y="5321"/>
                  <a:pt x="71438" y="11906"/>
                </a:cubicBezTo>
                <a:lnTo>
                  <a:pt x="71438" y="23812"/>
                </a:lnTo>
                <a:lnTo>
                  <a:pt x="119063" y="23812"/>
                </a:lnTo>
                <a:cubicBezTo>
                  <a:pt x="125648" y="23812"/>
                  <a:pt x="130969" y="29133"/>
                  <a:pt x="130969" y="35719"/>
                </a:cubicBezTo>
                <a:cubicBezTo>
                  <a:pt x="130969" y="42304"/>
                  <a:pt x="125648" y="47625"/>
                  <a:pt x="119063" y="47625"/>
                </a:cubicBezTo>
                <a:lnTo>
                  <a:pt x="115491" y="47625"/>
                </a:lnTo>
                <a:lnTo>
                  <a:pt x="112365" y="56220"/>
                </a:lnTo>
                <a:cubicBezTo>
                  <a:pt x="106263" y="73037"/>
                  <a:pt x="97073" y="88404"/>
                  <a:pt x="85502" y="101612"/>
                </a:cubicBezTo>
                <a:cubicBezTo>
                  <a:pt x="90785" y="104887"/>
                  <a:pt x="96292" y="107789"/>
                  <a:pt x="102022" y="110356"/>
                </a:cubicBezTo>
                <a:lnTo>
                  <a:pt x="120774" y="118690"/>
                </a:lnTo>
                <a:lnTo>
                  <a:pt x="143917" y="66601"/>
                </a:lnTo>
                <a:cubicBezTo>
                  <a:pt x="145814" y="62285"/>
                  <a:pt x="150093" y="59531"/>
                  <a:pt x="154781" y="59531"/>
                </a:cubicBezTo>
                <a:cubicBezTo>
                  <a:pt x="159469" y="59531"/>
                  <a:pt x="163748" y="62285"/>
                  <a:pt x="165646" y="66601"/>
                </a:cubicBezTo>
                <a:lnTo>
                  <a:pt x="213271" y="173757"/>
                </a:lnTo>
                <a:cubicBezTo>
                  <a:pt x="215950" y="179784"/>
                  <a:pt x="213233" y="186817"/>
                  <a:pt x="207243" y="189458"/>
                </a:cubicBezTo>
                <a:cubicBezTo>
                  <a:pt x="201253" y="192100"/>
                  <a:pt x="194183" y="189421"/>
                  <a:pt x="191542" y="183431"/>
                </a:cubicBezTo>
                <a:lnTo>
                  <a:pt x="184100" y="166688"/>
                </a:lnTo>
                <a:lnTo>
                  <a:pt x="125499" y="166688"/>
                </a:lnTo>
                <a:lnTo>
                  <a:pt x="118058" y="183431"/>
                </a:lnTo>
                <a:cubicBezTo>
                  <a:pt x="115379" y="189458"/>
                  <a:pt x="108347" y="192137"/>
                  <a:pt x="102357" y="189458"/>
                </a:cubicBezTo>
                <a:cubicBezTo>
                  <a:pt x="96366" y="186779"/>
                  <a:pt x="93650" y="179747"/>
                  <a:pt x="96329" y="173757"/>
                </a:cubicBezTo>
                <a:lnTo>
                  <a:pt x="111137" y="140457"/>
                </a:lnTo>
                <a:lnTo>
                  <a:pt x="92385" y="132122"/>
                </a:lnTo>
                <a:cubicBezTo>
                  <a:pt x="83827" y="128327"/>
                  <a:pt x="75642" y="123788"/>
                  <a:pt x="67903" y="118579"/>
                </a:cubicBezTo>
                <a:cubicBezTo>
                  <a:pt x="59978" y="124978"/>
                  <a:pt x="51308" y="130559"/>
                  <a:pt x="42044" y="135210"/>
                </a:cubicBezTo>
                <a:lnTo>
                  <a:pt x="29133" y="141610"/>
                </a:lnTo>
                <a:cubicBezTo>
                  <a:pt x="23254" y="144549"/>
                  <a:pt x="16111" y="142168"/>
                  <a:pt x="13171" y="136289"/>
                </a:cubicBezTo>
                <a:cubicBezTo>
                  <a:pt x="10232" y="130411"/>
                  <a:pt x="12613" y="123267"/>
                  <a:pt x="18492" y="120328"/>
                </a:cubicBezTo>
                <a:lnTo>
                  <a:pt x="31328" y="113891"/>
                </a:lnTo>
                <a:cubicBezTo>
                  <a:pt x="37393" y="110840"/>
                  <a:pt x="43160" y="107305"/>
                  <a:pt x="48592" y="103361"/>
                </a:cubicBezTo>
                <a:cubicBezTo>
                  <a:pt x="43458" y="98636"/>
                  <a:pt x="38621" y="93538"/>
                  <a:pt x="34119" y="88143"/>
                </a:cubicBezTo>
                <a:lnTo>
                  <a:pt x="30361" y="83604"/>
                </a:lnTo>
                <a:cubicBezTo>
                  <a:pt x="26157" y="78544"/>
                  <a:pt x="26826" y="71028"/>
                  <a:pt x="31886" y="66824"/>
                </a:cubicBezTo>
                <a:cubicBezTo>
                  <a:pt x="36947" y="62619"/>
                  <a:pt x="44462" y="63289"/>
                  <a:pt x="48667" y="68349"/>
                </a:cubicBezTo>
                <a:lnTo>
                  <a:pt x="52462" y="72889"/>
                </a:lnTo>
                <a:cubicBezTo>
                  <a:pt x="56741" y="78060"/>
                  <a:pt x="61429" y="82860"/>
                  <a:pt x="66377" y="87288"/>
                </a:cubicBezTo>
                <a:cubicBezTo>
                  <a:pt x="76609" y="75977"/>
                  <a:pt x="84683" y="62694"/>
                  <a:pt x="90004" y="48071"/>
                </a:cubicBezTo>
                <a:lnTo>
                  <a:pt x="90190" y="47625"/>
                </a:lnTo>
                <a:lnTo>
                  <a:pt x="11943" y="47625"/>
                </a:lnTo>
                <a:cubicBezTo>
                  <a:pt x="5321" y="47625"/>
                  <a:pt x="0" y="42304"/>
                  <a:pt x="0" y="35719"/>
                </a:cubicBezTo>
                <a:cubicBezTo>
                  <a:pt x="0" y="29133"/>
                  <a:pt x="5321" y="23812"/>
                  <a:pt x="11906" y="23812"/>
                </a:cubicBezTo>
                <a:lnTo>
                  <a:pt x="47625" y="23812"/>
                </a:lnTo>
                <a:lnTo>
                  <a:pt x="47625" y="11906"/>
                </a:lnTo>
                <a:cubicBezTo>
                  <a:pt x="47625" y="5321"/>
                  <a:pt x="52946" y="0"/>
                  <a:pt x="59531" y="0"/>
                </a:cubicBezTo>
                <a:close/>
                <a:moveTo>
                  <a:pt x="154781" y="100757"/>
                </a:moveTo>
                <a:lnTo>
                  <a:pt x="136066" y="142875"/>
                </a:lnTo>
                <a:lnTo>
                  <a:pt x="173496" y="142875"/>
                </a:lnTo>
                <a:lnTo>
                  <a:pt x="154781" y="100757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1104900" y="14859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 Language Barriers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04900" y="1790700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Cantonese proficiency gaps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severely limit educational and employment opportunities. The GCSE Chinese curriculum only covers Primary 3 level, insufficient for functional use.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4900" y="2571750"/>
            <a:ext cx="4838700" cy="571500"/>
          </a:xfrm>
          <a:custGeom>
            <a:avLst/>
            <a:gdLst/>
            <a:ahLst/>
            <a:cxnLst/>
            <a:rect l="l" t="t" r="r" b="b"/>
            <a:pathLst>
              <a:path w="4838700" h="571500">
                <a:moveTo>
                  <a:pt x="76198" y="0"/>
                </a:moveTo>
                <a:lnTo>
                  <a:pt x="4762502" y="0"/>
                </a:lnTo>
                <a:cubicBezTo>
                  <a:pt x="4804585" y="0"/>
                  <a:pt x="4838700" y="34115"/>
                  <a:pt x="4838700" y="76198"/>
                </a:cubicBezTo>
                <a:lnTo>
                  <a:pt x="4838700" y="495302"/>
                </a:lnTo>
                <a:cubicBezTo>
                  <a:pt x="4838700" y="537385"/>
                  <a:pt x="4804585" y="571500"/>
                  <a:pt x="47625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190625" y="2667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13" name="Text 11"/>
          <p:cNvSpPr/>
          <p:nvPr/>
        </p:nvSpPr>
        <p:spPr>
          <a:xfrm>
            <a:off x="1409700" y="2628900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"Even if we can speak, read and write Chinese, our opportunities are still limited."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3333750"/>
            <a:ext cx="5657850" cy="1543050"/>
          </a:xfrm>
          <a:custGeom>
            <a:avLst/>
            <a:gdLst/>
            <a:ahLst/>
            <a:cxnLst/>
            <a:rect l="l" t="t" r="r" b="b"/>
            <a:pathLst>
              <a:path w="5657850" h="1543050">
                <a:moveTo>
                  <a:pt x="38100" y="0"/>
                </a:moveTo>
                <a:lnTo>
                  <a:pt x="5543556" y="0"/>
                </a:lnTo>
                <a:cubicBezTo>
                  <a:pt x="5606637" y="0"/>
                  <a:pt x="5657850" y="51213"/>
                  <a:pt x="5657850" y="114294"/>
                </a:cubicBezTo>
                <a:lnTo>
                  <a:pt x="5657850" y="1428756"/>
                </a:lnTo>
                <a:cubicBezTo>
                  <a:pt x="5657850" y="1491837"/>
                  <a:pt x="5606637" y="1543050"/>
                  <a:pt x="5543556" y="1543050"/>
                </a:cubicBez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00050" y="3333750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3810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3448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17" name="Shape 15"/>
          <p:cNvSpPr/>
          <p:nvPr/>
        </p:nvSpPr>
        <p:spPr>
          <a:xfrm>
            <a:off x="654844" y="3581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8" name="Text 16"/>
          <p:cNvSpPr/>
          <p:nvPr/>
        </p:nvSpPr>
        <p:spPr>
          <a:xfrm>
            <a:off x="1104900" y="344805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2. Educational Segregation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04900" y="3752850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E403B"/>
                </a:solidFill>
                <a:highlight>
                  <a:srgbClr val="C76B5F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40% of ethnic minority students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attend schools where over 60% of students are from ethnic minority backgrounds, limiting Chinese language exposure.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14425" y="45720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57150"/>
                </a:moveTo>
                <a:cubicBezTo>
                  <a:pt x="0" y="46643"/>
                  <a:pt x="8543" y="38100"/>
                  <a:pt x="19050" y="38100"/>
                </a:cubicBezTo>
                <a:lnTo>
                  <a:pt x="38100" y="38100"/>
                </a:lnTo>
                <a:lnTo>
                  <a:pt x="76170" y="3840"/>
                </a:lnTo>
                <a:cubicBezTo>
                  <a:pt x="81617" y="-1042"/>
                  <a:pt x="89862" y="-1042"/>
                  <a:pt x="95280" y="3840"/>
                </a:cubicBezTo>
                <a:lnTo>
                  <a:pt x="133350" y="38100"/>
                </a:lnTo>
                <a:lnTo>
                  <a:pt x="152400" y="38100"/>
                </a:lnTo>
                <a:cubicBezTo>
                  <a:pt x="162907" y="38100"/>
                  <a:pt x="171450" y="46643"/>
                  <a:pt x="171450" y="57150"/>
                </a:cubicBezTo>
                <a:lnTo>
                  <a:pt x="171450" y="133350"/>
                </a:lnTo>
                <a:cubicBezTo>
                  <a:pt x="171450" y="143857"/>
                  <a:pt x="162907" y="152400"/>
                  <a:pt x="15240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57150"/>
                </a:lnTo>
                <a:close/>
                <a:moveTo>
                  <a:pt x="66675" y="111919"/>
                </a:moveTo>
                <a:lnTo>
                  <a:pt x="66675" y="138113"/>
                </a:lnTo>
                <a:lnTo>
                  <a:pt x="104775" y="138113"/>
                </a:lnTo>
                <a:lnTo>
                  <a:pt x="104775" y="111919"/>
                </a:lnTo>
                <a:cubicBezTo>
                  <a:pt x="104775" y="105341"/>
                  <a:pt x="99447" y="100013"/>
                  <a:pt x="92869" y="100013"/>
                </a:cubicBezTo>
                <a:lnTo>
                  <a:pt x="78581" y="100013"/>
                </a:lnTo>
                <a:cubicBezTo>
                  <a:pt x="72003" y="100013"/>
                  <a:pt x="66675" y="105341"/>
                  <a:pt x="66675" y="111919"/>
                </a:cubicBezTo>
                <a:close/>
                <a:moveTo>
                  <a:pt x="33338" y="114300"/>
                </a:moveTo>
                <a:cubicBezTo>
                  <a:pt x="35957" y="114300"/>
                  <a:pt x="38100" y="112157"/>
                  <a:pt x="38100" y="109537"/>
                </a:cubicBezTo>
                <a:lnTo>
                  <a:pt x="38100" y="100013"/>
                </a:lnTo>
                <a:cubicBezTo>
                  <a:pt x="38100" y="97393"/>
                  <a:pt x="35957" y="95250"/>
                  <a:pt x="33338" y="95250"/>
                </a:cubicBezTo>
                <a:lnTo>
                  <a:pt x="23813" y="95250"/>
                </a:lnTo>
                <a:cubicBezTo>
                  <a:pt x="21193" y="95250"/>
                  <a:pt x="19050" y="97393"/>
                  <a:pt x="19050" y="100013"/>
                </a:cubicBezTo>
                <a:lnTo>
                  <a:pt x="19050" y="109537"/>
                </a:lnTo>
                <a:cubicBezTo>
                  <a:pt x="19050" y="112157"/>
                  <a:pt x="21193" y="114300"/>
                  <a:pt x="23813" y="114300"/>
                </a:cubicBezTo>
                <a:lnTo>
                  <a:pt x="33338" y="114300"/>
                </a:lnTo>
                <a:close/>
                <a:moveTo>
                  <a:pt x="38100" y="71438"/>
                </a:moveTo>
                <a:lnTo>
                  <a:pt x="38100" y="61912"/>
                </a:lnTo>
                <a:cubicBezTo>
                  <a:pt x="38100" y="59293"/>
                  <a:pt x="35957" y="57150"/>
                  <a:pt x="33338" y="57150"/>
                </a:cubicBezTo>
                <a:lnTo>
                  <a:pt x="23813" y="57150"/>
                </a:lnTo>
                <a:cubicBezTo>
                  <a:pt x="21193" y="57150"/>
                  <a:pt x="19050" y="59293"/>
                  <a:pt x="19050" y="61912"/>
                </a:cubicBezTo>
                <a:lnTo>
                  <a:pt x="19050" y="71438"/>
                </a:lnTo>
                <a:cubicBezTo>
                  <a:pt x="19050" y="74057"/>
                  <a:pt x="21193" y="76200"/>
                  <a:pt x="23813" y="76200"/>
                </a:cubicBezTo>
                <a:lnTo>
                  <a:pt x="33338" y="76200"/>
                </a:lnTo>
                <a:cubicBezTo>
                  <a:pt x="35957" y="76200"/>
                  <a:pt x="38100" y="74057"/>
                  <a:pt x="38100" y="71438"/>
                </a:cubicBezTo>
                <a:close/>
                <a:moveTo>
                  <a:pt x="147638" y="114300"/>
                </a:moveTo>
                <a:cubicBezTo>
                  <a:pt x="150257" y="114300"/>
                  <a:pt x="152400" y="112157"/>
                  <a:pt x="152400" y="109537"/>
                </a:cubicBezTo>
                <a:lnTo>
                  <a:pt x="152400" y="100013"/>
                </a:lnTo>
                <a:cubicBezTo>
                  <a:pt x="152400" y="97393"/>
                  <a:pt x="150257" y="95250"/>
                  <a:pt x="147638" y="95250"/>
                </a:cubicBezTo>
                <a:lnTo>
                  <a:pt x="138113" y="95250"/>
                </a:lnTo>
                <a:cubicBezTo>
                  <a:pt x="135493" y="95250"/>
                  <a:pt x="133350" y="97393"/>
                  <a:pt x="133350" y="100013"/>
                </a:cubicBezTo>
                <a:lnTo>
                  <a:pt x="133350" y="109537"/>
                </a:lnTo>
                <a:cubicBezTo>
                  <a:pt x="133350" y="112157"/>
                  <a:pt x="135493" y="114300"/>
                  <a:pt x="138113" y="114300"/>
                </a:cubicBezTo>
                <a:lnTo>
                  <a:pt x="147638" y="114300"/>
                </a:lnTo>
                <a:close/>
                <a:moveTo>
                  <a:pt x="152400" y="71438"/>
                </a:moveTo>
                <a:lnTo>
                  <a:pt x="152400" y="61912"/>
                </a:lnTo>
                <a:cubicBezTo>
                  <a:pt x="152400" y="59293"/>
                  <a:pt x="150257" y="57150"/>
                  <a:pt x="147638" y="57150"/>
                </a:cubicBezTo>
                <a:lnTo>
                  <a:pt x="138113" y="57150"/>
                </a:lnTo>
                <a:cubicBezTo>
                  <a:pt x="135493" y="57150"/>
                  <a:pt x="133350" y="59293"/>
                  <a:pt x="133350" y="61912"/>
                </a:cubicBezTo>
                <a:lnTo>
                  <a:pt x="133350" y="71438"/>
                </a:lnTo>
                <a:cubicBezTo>
                  <a:pt x="133350" y="74057"/>
                  <a:pt x="135493" y="76200"/>
                  <a:pt x="138113" y="76200"/>
                </a:cubicBezTo>
                <a:lnTo>
                  <a:pt x="147638" y="76200"/>
                </a:lnTo>
                <a:cubicBezTo>
                  <a:pt x="150257" y="76200"/>
                  <a:pt x="152400" y="74057"/>
                  <a:pt x="152400" y="71438"/>
                </a:cubicBezTo>
                <a:close/>
                <a:moveTo>
                  <a:pt x="85725" y="76200"/>
                </a:moveTo>
                <a:cubicBezTo>
                  <a:pt x="96239" y="76200"/>
                  <a:pt x="104775" y="67664"/>
                  <a:pt x="104775" y="57150"/>
                </a:cubicBezTo>
                <a:cubicBezTo>
                  <a:pt x="104775" y="46636"/>
                  <a:pt x="96239" y="38100"/>
                  <a:pt x="85725" y="38100"/>
                </a:cubicBezTo>
                <a:cubicBezTo>
                  <a:pt x="75211" y="38100"/>
                  <a:pt x="66675" y="46636"/>
                  <a:pt x="66675" y="57150"/>
                </a:cubicBezTo>
                <a:cubicBezTo>
                  <a:pt x="66675" y="67664"/>
                  <a:pt x="75211" y="76200"/>
                  <a:pt x="85725" y="7620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21" name="Text 19"/>
          <p:cNvSpPr/>
          <p:nvPr/>
        </p:nvSpPr>
        <p:spPr>
          <a:xfrm>
            <a:off x="1371600" y="4533900"/>
            <a:ext cx="431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Designated schools often lack trained Chinese language teachers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953000"/>
            <a:ext cx="5657850" cy="1543050"/>
          </a:xfrm>
          <a:custGeom>
            <a:avLst/>
            <a:gdLst/>
            <a:ahLst/>
            <a:cxnLst/>
            <a:rect l="l" t="t" r="r" b="b"/>
            <a:pathLst>
              <a:path w="5657850" h="1543050">
                <a:moveTo>
                  <a:pt x="38100" y="0"/>
                </a:moveTo>
                <a:lnTo>
                  <a:pt x="5543556" y="0"/>
                </a:lnTo>
                <a:cubicBezTo>
                  <a:pt x="5606637" y="0"/>
                  <a:pt x="5657850" y="51213"/>
                  <a:pt x="5657850" y="114294"/>
                </a:cubicBezTo>
                <a:lnTo>
                  <a:pt x="5657850" y="1428756"/>
                </a:lnTo>
                <a:cubicBezTo>
                  <a:pt x="5657850" y="1491837"/>
                  <a:pt x="5606637" y="1543050"/>
                  <a:pt x="5543556" y="1543050"/>
                </a:cubicBez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400050" y="4953000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3810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Shape 22"/>
          <p:cNvSpPr/>
          <p:nvPr/>
        </p:nvSpPr>
        <p:spPr>
          <a:xfrm>
            <a:off x="533400" y="5067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Shape 23"/>
          <p:cNvSpPr/>
          <p:nvPr/>
        </p:nvSpPr>
        <p:spPr>
          <a:xfrm>
            <a:off x="666750" y="5200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4414" y="17859"/>
                </a:moveTo>
                <a:lnTo>
                  <a:pt x="116086" y="17859"/>
                </a:lnTo>
                <a:cubicBezTo>
                  <a:pt x="117723" y="17859"/>
                  <a:pt x="119063" y="19199"/>
                  <a:pt x="119063" y="20836"/>
                </a:cubicBezTo>
                <a:lnTo>
                  <a:pt x="119063" y="35719"/>
                </a:lnTo>
                <a:lnTo>
                  <a:pt x="71438" y="35719"/>
                </a:lnTo>
                <a:lnTo>
                  <a:pt x="71438" y="20836"/>
                </a:lnTo>
                <a:cubicBezTo>
                  <a:pt x="71438" y="19199"/>
                  <a:pt x="72777" y="17859"/>
                  <a:pt x="74414" y="17859"/>
                </a:cubicBezTo>
                <a:close/>
                <a:moveTo>
                  <a:pt x="53578" y="20836"/>
                </a:moveTo>
                <a:lnTo>
                  <a:pt x="53578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95250"/>
                </a:lnTo>
                <a:lnTo>
                  <a:pt x="190500" y="95250"/>
                </a:ln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6922" y="35719"/>
                </a:lnTo>
                <a:lnTo>
                  <a:pt x="136922" y="20836"/>
                </a:lnTo>
                <a:cubicBezTo>
                  <a:pt x="136922" y="9339"/>
                  <a:pt x="127583" y="0"/>
                  <a:pt x="116086" y="0"/>
                </a:cubicBezTo>
                <a:lnTo>
                  <a:pt x="74414" y="0"/>
                </a:lnTo>
                <a:cubicBezTo>
                  <a:pt x="62917" y="0"/>
                  <a:pt x="53578" y="9339"/>
                  <a:pt x="53578" y="20836"/>
                </a:cubicBezTo>
                <a:close/>
                <a:moveTo>
                  <a:pt x="190500" y="113109"/>
                </a:moveTo>
                <a:lnTo>
                  <a:pt x="119063" y="113109"/>
                </a:lnTo>
                <a:lnTo>
                  <a:pt x="119063" y="119063"/>
                </a:lnTo>
                <a:cubicBezTo>
                  <a:pt x="119063" y="125648"/>
                  <a:pt x="113742" y="130969"/>
                  <a:pt x="107156" y="130969"/>
                </a:cubicBezTo>
                <a:lnTo>
                  <a:pt x="83344" y="130969"/>
                </a:lnTo>
                <a:cubicBezTo>
                  <a:pt x="76758" y="130969"/>
                  <a:pt x="71438" y="125648"/>
                  <a:pt x="71438" y="119063"/>
                </a:cubicBezTo>
                <a:lnTo>
                  <a:pt x="71438" y="113109"/>
                </a:lnTo>
                <a:lnTo>
                  <a:pt x="0" y="113109"/>
                </a:ln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113109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6" name="Text 24"/>
          <p:cNvSpPr/>
          <p:nvPr/>
        </p:nvSpPr>
        <p:spPr>
          <a:xfrm>
            <a:off x="1104900" y="50673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3. Workplace Discrimination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04900" y="5372100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Higher unemployment rates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persist even among qualified individuals. Pakistani professionals face barriers to promotion despite fluent Chinese and high qualifications.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23950" y="6191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1371600" y="6153150"/>
            <a:ext cx="428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Pakistanis have the highest poverty rate among ethnic minorities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53150" y="1371600"/>
            <a:ext cx="5657850" cy="1885950"/>
          </a:xfrm>
          <a:custGeom>
            <a:avLst/>
            <a:gdLst/>
            <a:ahLst/>
            <a:cxnLst/>
            <a:rect l="l" t="t" r="r" b="b"/>
            <a:pathLst>
              <a:path w="5657850" h="1885950">
                <a:moveTo>
                  <a:pt x="38100" y="0"/>
                </a:moveTo>
                <a:lnTo>
                  <a:pt x="5543543" y="0"/>
                </a:lnTo>
                <a:cubicBezTo>
                  <a:pt x="5606673" y="0"/>
                  <a:pt x="5657850" y="51177"/>
                  <a:pt x="5657850" y="114307"/>
                </a:cubicBezTo>
                <a:lnTo>
                  <a:pt x="5657850" y="1771643"/>
                </a:lnTo>
                <a:cubicBezTo>
                  <a:pt x="5657850" y="1834773"/>
                  <a:pt x="5606673" y="1885950"/>
                  <a:pt x="5543543" y="1885950"/>
                </a:cubicBez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153150" y="1371600"/>
            <a:ext cx="38100" cy="1885950"/>
          </a:xfrm>
          <a:custGeom>
            <a:avLst/>
            <a:gdLst/>
            <a:ahLst/>
            <a:cxnLst/>
            <a:rect l="l" t="t" r="r" b="b"/>
            <a:pathLst>
              <a:path w="38100" h="1885950">
                <a:moveTo>
                  <a:pt x="38100" y="0"/>
                </a:moveTo>
                <a:lnTo>
                  <a:pt x="38100" y="0"/>
                </a:lnTo>
                <a:lnTo>
                  <a:pt x="38100" y="1885950"/>
                </a:ln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32" name="Shape 30"/>
          <p:cNvSpPr/>
          <p:nvPr/>
        </p:nvSpPr>
        <p:spPr>
          <a:xfrm>
            <a:off x="62865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E403B"/>
          </a:solidFill>
          <a:ln/>
        </p:spPr>
      </p:sp>
      <p:sp>
        <p:nvSpPr>
          <p:cNvPr id="33" name="Shape 31"/>
          <p:cNvSpPr/>
          <p:nvPr/>
        </p:nvSpPr>
        <p:spPr>
          <a:xfrm>
            <a:off x="6396038" y="16192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7161" y="-9265"/>
                </a:moveTo>
                <a:cubicBezTo>
                  <a:pt x="23664" y="-12762"/>
                  <a:pt x="18008" y="-12762"/>
                  <a:pt x="14548" y="-9265"/>
                </a:cubicBezTo>
                <a:cubicBezTo>
                  <a:pt x="11088" y="-5767"/>
                  <a:pt x="11050" y="-112"/>
                  <a:pt x="14511" y="3386"/>
                </a:cubicBezTo>
                <a:lnTo>
                  <a:pt x="210964" y="199839"/>
                </a:lnTo>
                <a:cubicBezTo>
                  <a:pt x="214461" y="203336"/>
                  <a:pt x="220117" y="203336"/>
                  <a:pt x="223577" y="199839"/>
                </a:cubicBezTo>
                <a:cubicBezTo>
                  <a:pt x="227037" y="196342"/>
                  <a:pt x="227075" y="190686"/>
                  <a:pt x="223577" y="187226"/>
                </a:cubicBezTo>
                <a:lnTo>
                  <a:pt x="119732" y="83344"/>
                </a:lnTo>
                <a:cubicBezTo>
                  <a:pt x="140791" y="82972"/>
                  <a:pt x="157758" y="65782"/>
                  <a:pt x="157758" y="44648"/>
                </a:cubicBezTo>
                <a:cubicBezTo>
                  <a:pt x="157758" y="23292"/>
                  <a:pt x="140419" y="5953"/>
                  <a:pt x="119063" y="5953"/>
                </a:cubicBezTo>
                <a:cubicBezTo>
                  <a:pt x="97929" y="5953"/>
                  <a:pt x="80739" y="22920"/>
                  <a:pt x="80367" y="43979"/>
                </a:cubicBezTo>
                <a:lnTo>
                  <a:pt x="27161" y="-9265"/>
                </a:lnTo>
                <a:close/>
                <a:moveTo>
                  <a:pt x="190500" y="107156"/>
                </a:moveTo>
                <a:cubicBezTo>
                  <a:pt x="184100" y="107156"/>
                  <a:pt x="177961" y="108421"/>
                  <a:pt x="172380" y="110728"/>
                </a:cubicBezTo>
                <a:lnTo>
                  <a:pt x="235632" y="173980"/>
                </a:lnTo>
                <a:cubicBezTo>
                  <a:pt x="237195" y="171971"/>
                  <a:pt x="238125" y="169441"/>
                  <a:pt x="238125" y="166688"/>
                </a:cubicBezTo>
                <a:lnTo>
                  <a:pt x="238125" y="154781"/>
                </a:lnTo>
                <a:cubicBezTo>
                  <a:pt x="238125" y="128476"/>
                  <a:pt x="216805" y="107156"/>
                  <a:pt x="190500" y="107156"/>
                </a:cubicBezTo>
                <a:close/>
                <a:moveTo>
                  <a:pt x="22287" y="36351"/>
                </a:moveTo>
                <a:cubicBezTo>
                  <a:pt x="14288" y="41002"/>
                  <a:pt x="8930" y="49634"/>
                  <a:pt x="8930" y="59531"/>
                </a:cubicBezTo>
                <a:cubicBezTo>
                  <a:pt x="8930" y="74340"/>
                  <a:pt x="20910" y="86320"/>
                  <a:pt x="35719" y="86320"/>
                </a:cubicBezTo>
                <a:cubicBezTo>
                  <a:pt x="45616" y="86320"/>
                  <a:pt x="54248" y="80962"/>
                  <a:pt x="58899" y="72963"/>
                </a:cubicBezTo>
                <a:lnTo>
                  <a:pt x="22287" y="36351"/>
                </a:lnTo>
                <a:close/>
                <a:moveTo>
                  <a:pt x="93092" y="107156"/>
                </a:moveTo>
                <a:cubicBezTo>
                  <a:pt x="73223" y="116793"/>
                  <a:pt x="59531" y="137182"/>
                  <a:pt x="59531" y="160734"/>
                </a:cubicBezTo>
                <a:lnTo>
                  <a:pt x="59531" y="166688"/>
                </a:lnTo>
                <a:cubicBezTo>
                  <a:pt x="59531" y="173273"/>
                  <a:pt x="64852" y="178594"/>
                  <a:pt x="71438" y="178594"/>
                </a:cubicBezTo>
                <a:lnTo>
                  <a:pt x="164529" y="178594"/>
                </a:lnTo>
                <a:lnTo>
                  <a:pt x="93092" y="107156"/>
                </a:lnTo>
                <a:close/>
                <a:moveTo>
                  <a:pt x="47625" y="107156"/>
                </a:moveTo>
                <a:cubicBezTo>
                  <a:pt x="21320" y="107156"/>
                  <a:pt x="0" y="128476"/>
                  <a:pt x="0" y="154781"/>
                </a:cubicBezTo>
                <a:lnTo>
                  <a:pt x="0" y="166688"/>
                </a:lnTo>
                <a:cubicBezTo>
                  <a:pt x="0" y="173273"/>
                  <a:pt x="5321" y="178594"/>
                  <a:pt x="11906" y="178594"/>
                </a:cubicBezTo>
                <a:lnTo>
                  <a:pt x="44165" y="178594"/>
                </a:lnTo>
                <a:cubicBezTo>
                  <a:pt x="42565" y="174947"/>
                  <a:pt x="41672" y="170929"/>
                  <a:pt x="41672" y="166688"/>
                </a:cubicBezTo>
                <a:lnTo>
                  <a:pt x="41672" y="160734"/>
                </a:lnTo>
                <a:cubicBezTo>
                  <a:pt x="41672" y="140940"/>
                  <a:pt x="49113" y="122858"/>
                  <a:pt x="61354" y="109165"/>
                </a:cubicBezTo>
                <a:cubicBezTo>
                  <a:pt x="57001" y="107863"/>
                  <a:pt x="52388" y="107156"/>
                  <a:pt x="47625" y="107156"/>
                </a:cubicBezTo>
                <a:close/>
                <a:moveTo>
                  <a:pt x="229195" y="59531"/>
                </a:moveTo>
                <a:cubicBezTo>
                  <a:pt x="229195" y="44746"/>
                  <a:pt x="217192" y="32742"/>
                  <a:pt x="202406" y="32742"/>
                </a:cubicBezTo>
                <a:cubicBezTo>
                  <a:pt x="187621" y="32742"/>
                  <a:pt x="175617" y="44746"/>
                  <a:pt x="175617" y="59531"/>
                </a:cubicBezTo>
                <a:cubicBezTo>
                  <a:pt x="175617" y="74317"/>
                  <a:pt x="187621" y="86320"/>
                  <a:pt x="202406" y="86320"/>
                </a:cubicBezTo>
                <a:cubicBezTo>
                  <a:pt x="217192" y="86320"/>
                  <a:pt x="229195" y="74317"/>
                  <a:pt x="229195" y="59531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4" name="Text 32"/>
          <p:cNvSpPr/>
          <p:nvPr/>
        </p:nvSpPr>
        <p:spPr>
          <a:xfrm>
            <a:off x="6858000" y="14859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4. Social Exclusion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58000" y="1790700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interaction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between Chinese and Pakistani communities perpetuates stereotypes. Chinese parents often discourage children from playing with Pakistani children.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858000" y="2571750"/>
            <a:ext cx="4838700" cy="571500"/>
          </a:xfrm>
          <a:custGeom>
            <a:avLst/>
            <a:gdLst/>
            <a:ahLst/>
            <a:cxnLst/>
            <a:rect l="l" t="t" r="r" b="b"/>
            <a:pathLst>
              <a:path w="4838700" h="571500">
                <a:moveTo>
                  <a:pt x="76198" y="0"/>
                </a:moveTo>
                <a:lnTo>
                  <a:pt x="4762502" y="0"/>
                </a:lnTo>
                <a:cubicBezTo>
                  <a:pt x="4804585" y="0"/>
                  <a:pt x="4838700" y="34115"/>
                  <a:pt x="4838700" y="76198"/>
                </a:cubicBezTo>
                <a:lnTo>
                  <a:pt x="4838700" y="495302"/>
                </a:lnTo>
                <a:cubicBezTo>
                  <a:pt x="4838700" y="537385"/>
                  <a:pt x="4804585" y="571500"/>
                  <a:pt x="47625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2E403B">
              <a:alpha val="5098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915150" y="262890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shows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"weak ties"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external networks greatly disadvantage the community's ability to overcome underprivileged conditions.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53150" y="3333750"/>
            <a:ext cx="5657850" cy="1543050"/>
          </a:xfrm>
          <a:custGeom>
            <a:avLst/>
            <a:gdLst/>
            <a:ahLst/>
            <a:cxnLst/>
            <a:rect l="l" t="t" r="r" b="b"/>
            <a:pathLst>
              <a:path w="5657850" h="1543050">
                <a:moveTo>
                  <a:pt x="38100" y="0"/>
                </a:moveTo>
                <a:lnTo>
                  <a:pt x="5543556" y="0"/>
                </a:lnTo>
                <a:cubicBezTo>
                  <a:pt x="5606637" y="0"/>
                  <a:pt x="5657850" y="51213"/>
                  <a:pt x="5657850" y="114294"/>
                </a:cubicBezTo>
                <a:lnTo>
                  <a:pt x="5657850" y="1428756"/>
                </a:lnTo>
                <a:cubicBezTo>
                  <a:pt x="5657850" y="1491837"/>
                  <a:pt x="5606637" y="1543050"/>
                  <a:pt x="5543556" y="1543050"/>
                </a:cubicBez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6153150" y="3333750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3810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0" name="Shape 38"/>
          <p:cNvSpPr/>
          <p:nvPr/>
        </p:nvSpPr>
        <p:spPr>
          <a:xfrm>
            <a:off x="6286500" y="3448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1" name="Shape 39"/>
          <p:cNvSpPr/>
          <p:nvPr/>
        </p:nvSpPr>
        <p:spPr>
          <a:xfrm>
            <a:off x="6419850" y="3581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2" name="Text 40"/>
          <p:cNvSpPr/>
          <p:nvPr/>
        </p:nvSpPr>
        <p:spPr>
          <a:xfrm>
            <a:off x="6858000" y="344805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403B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5. Cultural Misunderstanding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8000" y="3752850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Media stereotypes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D352E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skewed representations of Islam and Pakistanis exacerbate cultural misunderstandings. Lack of cross-cultural exposure breeds prejudice.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77050" y="4572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23825"/>
                </a:moveTo>
                <a:lnTo>
                  <a:pt x="0" y="35719"/>
                </a:lnTo>
                <a:cubicBezTo>
                  <a:pt x="0" y="31760"/>
                  <a:pt x="3185" y="28575"/>
                  <a:pt x="7144" y="28575"/>
                </a:cubicBezTo>
                <a:cubicBezTo>
                  <a:pt x="11103" y="28575"/>
                  <a:pt x="14288" y="31760"/>
                  <a:pt x="14288" y="35719"/>
                </a:cubicBezTo>
                <a:lnTo>
                  <a:pt x="14288" y="121444"/>
                </a:lnTo>
                <a:cubicBezTo>
                  <a:pt x="14288" y="125403"/>
                  <a:pt x="17472" y="128588"/>
                  <a:pt x="21431" y="128588"/>
                </a:cubicBezTo>
                <a:cubicBezTo>
                  <a:pt x="25390" y="128588"/>
                  <a:pt x="28575" y="125403"/>
                  <a:pt x="28575" y="121444"/>
                </a:cubicBezTo>
                <a:lnTo>
                  <a:pt x="28575" y="28575"/>
                </a:lnTo>
                <a:cubicBezTo>
                  <a:pt x="28575" y="18068"/>
                  <a:pt x="37118" y="9525"/>
                  <a:pt x="47625" y="9525"/>
                </a:cubicBezTo>
                <a:lnTo>
                  <a:pt x="133350" y="9525"/>
                </a:lnTo>
                <a:cubicBezTo>
                  <a:pt x="143857" y="9525"/>
                  <a:pt x="152400" y="18068"/>
                  <a:pt x="152400" y="28575"/>
                </a:cubicBezTo>
                <a:lnTo>
                  <a:pt x="152400" y="123825"/>
                </a:lnTo>
                <a:cubicBezTo>
                  <a:pt x="152400" y="134332"/>
                  <a:pt x="143857" y="142875"/>
                  <a:pt x="13335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close/>
                <a:moveTo>
                  <a:pt x="47625" y="38100"/>
                </a:moveTo>
                <a:lnTo>
                  <a:pt x="47625" y="57150"/>
                </a:lnTo>
                <a:cubicBezTo>
                  <a:pt x="47625" y="62419"/>
                  <a:pt x="51881" y="66675"/>
                  <a:pt x="57150" y="66675"/>
                </a:cubicBezTo>
                <a:lnTo>
                  <a:pt x="76200" y="66675"/>
                </a:lnTo>
                <a:cubicBezTo>
                  <a:pt x="81469" y="66675"/>
                  <a:pt x="85725" y="62419"/>
                  <a:pt x="85725" y="57150"/>
                </a:cubicBezTo>
                <a:lnTo>
                  <a:pt x="85725" y="38100"/>
                </a:lnTo>
                <a:cubicBezTo>
                  <a:pt x="85725" y="32831"/>
                  <a:pt x="81469" y="28575"/>
                  <a:pt x="76200" y="28575"/>
                </a:cubicBezTo>
                <a:lnTo>
                  <a:pt x="57150" y="28575"/>
                </a:lnTo>
                <a:cubicBezTo>
                  <a:pt x="51881" y="28575"/>
                  <a:pt x="47625" y="32831"/>
                  <a:pt x="47625" y="38100"/>
                </a:cubicBezTo>
                <a:close/>
                <a:moveTo>
                  <a:pt x="54769" y="109537"/>
                </a:moveTo>
                <a:cubicBezTo>
                  <a:pt x="50810" y="109537"/>
                  <a:pt x="47625" y="112722"/>
                  <a:pt x="47625" y="116681"/>
                </a:cubicBezTo>
                <a:cubicBezTo>
                  <a:pt x="47625" y="120640"/>
                  <a:pt x="50810" y="123825"/>
                  <a:pt x="54769" y="123825"/>
                </a:cubicBezTo>
                <a:lnTo>
                  <a:pt x="126206" y="123825"/>
                </a:lnTo>
                <a:cubicBezTo>
                  <a:pt x="130165" y="123825"/>
                  <a:pt x="133350" y="120640"/>
                  <a:pt x="133350" y="116681"/>
                </a:cubicBezTo>
                <a:cubicBezTo>
                  <a:pt x="133350" y="112722"/>
                  <a:pt x="130165" y="109537"/>
                  <a:pt x="126206" y="109537"/>
                </a:cubicBezTo>
                <a:lnTo>
                  <a:pt x="54769" y="109537"/>
                </a:lnTo>
                <a:close/>
                <a:moveTo>
                  <a:pt x="47625" y="88106"/>
                </a:moveTo>
                <a:cubicBezTo>
                  <a:pt x="47625" y="92065"/>
                  <a:pt x="50810" y="95250"/>
                  <a:pt x="54769" y="95250"/>
                </a:cubicBezTo>
                <a:lnTo>
                  <a:pt x="126206" y="95250"/>
                </a:lnTo>
                <a:cubicBezTo>
                  <a:pt x="130165" y="95250"/>
                  <a:pt x="133350" y="92065"/>
                  <a:pt x="133350" y="88106"/>
                </a:cubicBezTo>
                <a:cubicBezTo>
                  <a:pt x="133350" y="84147"/>
                  <a:pt x="130165" y="80962"/>
                  <a:pt x="126206" y="80962"/>
                </a:cubicBezTo>
                <a:lnTo>
                  <a:pt x="54769" y="80962"/>
                </a:lnTo>
                <a:cubicBezTo>
                  <a:pt x="50810" y="80962"/>
                  <a:pt x="47625" y="84147"/>
                  <a:pt x="47625" y="88106"/>
                </a:cubicBezTo>
                <a:close/>
                <a:moveTo>
                  <a:pt x="107156" y="52388"/>
                </a:moveTo>
                <a:cubicBezTo>
                  <a:pt x="103197" y="52388"/>
                  <a:pt x="100013" y="55572"/>
                  <a:pt x="100013" y="59531"/>
                </a:cubicBezTo>
                <a:cubicBezTo>
                  <a:pt x="100013" y="63490"/>
                  <a:pt x="103197" y="66675"/>
                  <a:pt x="107156" y="66675"/>
                </a:cubicBezTo>
                <a:lnTo>
                  <a:pt x="126206" y="66675"/>
                </a:lnTo>
                <a:cubicBezTo>
                  <a:pt x="130165" y="66675"/>
                  <a:pt x="133350" y="63490"/>
                  <a:pt x="133350" y="59531"/>
                </a:cubicBezTo>
                <a:cubicBezTo>
                  <a:pt x="133350" y="55572"/>
                  <a:pt x="130165" y="52388"/>
                  <a:pt x="126206" y="52388"/>
                </a:cubicBezTo>
                <a:lnTo>
                  <a:pt x="107156" y="52388"/>
                </a:lnTo>
                <a:close/>
              </a:path>
            </a:pathLst>
          </a:custGeom>
          <a:solidFill>
            <a:srgbClr val="C76B5F"/>
          </a:solidFill>
          <a:ln/>
        </p:spPr>
      </p:sp>
      <p:sp>
        <p:nvSpPr>
          <p:cNvPr id="45" name="Text 43"/>
          <p:cNvSpPr/>
          <p:nvPr/>
        </p:nvSpPr>
        <p:spPr>
          <a:xfrm>
            <a:off x="7124700" y="4533900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52E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media portrayal affects social acceptance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34100" y="4953000"/>
            <a:ext cx="5676900" cy="1885950"/>
          </a:xfrm>
          <a:custGeom>
            <a:avLst/>
            <a:gdLst/>
            <a:ahLst/>
            <a:cxnLst/>
            <a:rect l="l" t="t" r="r" b="b"/>
            <a:pathLst>
              <a:path w="5676900" h="1885950">
                <a:moveTo>
                  <a:pt x="114307" y="0"/>
                </a:moveTo>
                <a:lnTo>
                  <a:pt x="5562593" y="0"/>
                </a:lnTo>
                <a:cubicBezTo>
                  <a:pt x="5625723" y="0"/>
                  <a:pt x="5676900" y="51177"/>
                  <a:pt x="5676900" y="114307"/>
                </a:cubicBezTo>
                <a:lnTo>
                  <a:pt x="5676900" y="1771643"/>
                </a:lnTo>
                <a:cubicBezTo>
                  <a:pt x="5676900" y="1834773"/>
                  <a:pt x="5625723" y="1885950"/>
                  <a:pt x="5562593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100000">
                <a:srgbClr val="2E403B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7" name="Shape 45"/>
          <p:cNvSpPr/>
          <p:nvPr/>
        </p:nvSpPr>
        <p:spPr>
          <a:xfrm>
            <a:off x="6293644" y="51149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6467475" y="5067300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Root Cause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248400" y="5410200"/>
            <a:ext cx="5524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language and education are often cited, research reveals that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systemic discrimination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the root cause—from educational segregation to workplace exclusion to social marginalization.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48400" y="6267450"/>
            <a:ext cx="536555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KYK Foundation addresses these barriers through direct community engagement and cultural bridge-building.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E4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cheapoguides.com/a7d131ef2cea43fa458d4f7dfaf6981c44369210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000" b="20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E403B"/>
              </a:gs>
              <a:gs pos="50000">
                <a:srgbClr val="2E403B">
                  <a:alpha val="95000"/>
                </a:srgbClr>
              </a:gs>
              <a:gs pos="100000">
                <a:srgbClr val="2E403B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610916"/>
            <a:ext cx="1981200" cy="504825"/>
          </a:xfrm>
          <a:custGeom>
            <a:avLst/>
            <a:gdLst/>
            <a:ahLst/>
            <a:cxnLst/>
            <a:rect l="l" t="t" r="r" b="b"/>
            <a:pathLst>
              <a:path w="1981200" h="504825">
                <a:moveTo>
                  <a:pt x="252413" y="0"/>
                </a:moveTo>
                <a:lnTo>
                  <a:pt x="1728788" y="0"/>
                </a:lnTo>
                <a:cubicBezTo>
                  <a:pt x="1868098" y="0"/>
                  <a:pt x="1981200" y="113102"/>
                  <a:pt x="1981200" y="252413"/>
                </a:cubicBezTo>
                <a:lnTo>
                  <a:pt x="1981200" y="252413"/>
                </a:lnTo>
                <a:cubicBezTo>
                  <a:pt x="1981200" y="391723"/>
                  <a:pt x="1868098" y="504825"/>
                  <a:pt x="172878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 w="1270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9125" y="1729978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spc="75" kern="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25303"/>
            <a:ext cx="63531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Our Digital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5F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Integration Platform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4460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787503"/>
            <a:ext cx="61531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5F2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the KYK Website Bridges Communities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KYK Foundation: Bridging Communities, Building Integration</dc:title>
  <dc:subject>KYK Foundation: Bridging Communities, Building Integration</dc:subject>
  <dc:creator>Kimi</dc:creator>
  <cp:lastModifiedBy>Kimi</cp:lastModifiedBy>
  <cp:revision>1</cp:revision>
  <dcterms:created xsi:type="dcterms:W3CDTF">2026-01-27T08:40:01Z</dcterms:created>
  <dcterms:modified xsi:type="dcterms:W3CDTF">2026-01-27T08:40:01Z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{"Label":"KYK Foundation: Bridging Communities, Building Integration","ContentProducer":"001191110108MACG2KBH8F10000","ProduceID":"19bfe961-aa92-80c7-8000-00002ad778eb","ReservedCode1":"","ContentPropagator":"001191110108MACG2KBH8F20000","PropagateID":"19bfe961-aa92-80c7-8000-00002ad778eb","ReservedCode2":""}</vt:lpwstr>
  </property>
</Properties>
</file>